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3"/>
  </p:notesMasterIdLst>
  <p:sldIdLst>
    <p:sldId id="302" r:id="rId2"/>
    <p:sldId id="308" r:id="rId3"/>
    <p:sldId id="304" r:id="rId4"/>
    <p:sldId id="307" r:id="rId5"/>
    <p:sldId id="341" r:id="rId6"/>
    <p:sldId id="310" r:id="rId7"/>
    <p:sldId id="359" r:id="rId8"/>
    <p:sldId id="358" r:id="rId9"/>
    <p:sldId id="309" r:id="rId10"/>
    <p:sldId id="306" r:id="rId11"/>
    <p:sldId id="311" r:id="rId12"/>
    <p:sldId id="312" r:id="rId13"/>
    <p:sldId id="342" r:id="rId14"/>
    <p:sldId id="344" r:id="rId15"/>
    <p:sldId id="357" r:id="rId16"/>
    <p:sldId id="338" r:id="rId17"/>
    <p:sldId id="345" r:id="rId18"/>
    <p:sldId id="347" r:id="rId19"/>
    <p:sldId id="349" r:id="rId20"/>
    <p:sldId id="350" r:id="rId21"/>
    <p:sldId id="351" r:id="rId22"/>
    <p:sldId id="352" r:id="rId23"/>
    <p:sldId id="353" r:id="rId24"/>
    <p:sldId id="365" r:id="rId25"/>
    <p:sldId id="364" r:id="rId26"/>
    <p:sldId id="360" r:id="rId27"/>
    <p:sldId id="362" r:id="rId28"/>
    <p:sldId id="363" r:id="rId29"/>
    <p:sldId id="366" r:id="rId30"/>
    <p:sldId id="367" r:id="rId31"/>
    <p:sldId id="354" r:id="rId32"/>
    <p:sldId id="356" r:id="rId33"/>
    <p:sldId id="315" r:id="rId34"/>
    <p:sldId id="317" r:id="rId35"/>
    <p:sldId id="313" r:id="rId36"/>
    <p:sldId id="316" r:id="rId37"/>
    <p:sldId id="318" r:id="rId38"/>
    <p:sldId id="320" r:id="rId39"/>
    <p:sldId id="321" r:id="rId40"/>
    <p:sldId id="322" r:id="rId41"/>
    <p:sldId id="323" r:id="rId42"/>
    <p:sldId id="324" r:id="rId43"/>
    <p:sldId id="333" r:id="rId44"/>
    <p:sldId id="325" r:id="rId45"/>
    <p:sldId id="327" r:id="rId46"/>
    <p:sldId id="329" r:id="rId47"/>
    <p:sldId id="332" r:id="rId48"/>
    <p:sldId id="328" r:id="rId49"/>
    <p:sldId id="331" r:id="rId50"/>
    <p:sldId id="330" r:id="rId51"/>
    <p:sldId id="257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1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4" autoAdjust="0"/>
    <p:restoredTop sz="96433" autoAdjust="0"/>
  </p:normalViewPr>
  <p:slideViewPr>
    <p:cSldViewPr snapToGrid="0">
      <p:cViewPr>
        <p:scale>
          <a:sx n="70" d="100"/>
          <a:sy n="70" d="100"/>
        </p:scale>
        <p:origin x="-516" y="-8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894DE-58F5-430D-A1E7-C1A076FA1D88}" type="datetimeFigureOut">
              <a:rPr lang="ru-RU" smtClean="0"/>
              <a:t>13.03.2019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44062-EB8B-4CD6-8426-8E85AF4B90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65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4062-EB8B-4CD6-8426-8E85AF4B903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18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4062-EB8B-4CD6-8426-8E85AF4B903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18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4062-EB8B-4CD6-8426-8E85AF4B903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18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4062-EB8B-4CD6-8426-8E85AF4B903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18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4062-EB8B-4CD6-8426-8E85AF4B903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733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4062-EB8B-4CD6-8426-8E85AF4B903F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777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4062-EB8B-4CD6-8426-8E85AF4B903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697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4062-EB8B-4CD6-8426-8E85AF4B903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69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4062-EB8B-4CD6-8426-8E85AF4B903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894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4062-EB8B-4CD6-8426-8E85AF4B903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894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4062-EB8B-4CD6-8426-8E85AF4B903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894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4062-EB8B-4CD6-8426-8E85AF4B903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586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4062-EB8B-4CD6-8426-8E85AF4B903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693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4062-EB8B-4CD6-8426-8E85AF4B903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18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CDDA-5054-4BC4-B61E-1D28E6796F01}" type="datetimeFigureOut">
              <a:rPr lang="ru-RU" smtClean="0"/>
              <a:t>13.03.2019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7357B-DAF2-44E0-9D02-6C6AF59A9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266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CDDA-5054-4BC4-B61E-1D28E6796F01}" type="datetimeFigureOut">
              <a:rPr lang="ru-RU" smtClean="0"/>
              <a:t>13.03.2019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7357B-DAF2-44E0-9D02-6C6AF59A9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8284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CDDA-5054-4BC4-B61E-1D28E6796F01}" type="datetimeFigureOut">
              <a:rPr lang="ru-RU" smtClean="0"/>
              <a:t>13.03.2019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7357B-DAF2-44E0-9D02-6C6AF59A9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76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CDDA-5054-4BC4-B61E-1D28E6796F01}" type="datetimeFigureOut">
              <a:rPr lang="ru-RU" smtClean="0"/>
              <a:t>13.03.2019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7357B-DAF2-44E0-9D02-6C6AF59A9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55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CDDA-5054-4BC4-B61E-1D28E6796F01}" type="datetimeFigureOut">
              <a:rPr lang="ru-RU" smtClean="0"/>
              <a:t>13.03.2019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7357B-DAF2-44E0-9D02-6C6AF59A9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844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CDDA-5054-4BC4-B61E-1D28E6796F01}" type="datetimeFigureOut">
              <a:rPr lang="ru-RU" smtClean="0"/>
              <a:t>13.03.2019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7357B-DAF2-44E0-9D02-6C6AF59A9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736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CDDA-5054-4BC4-B61E-1D28E6796F01}" type="datetimeFigureOut">
              <a:rPr lang="ru-RU" smtClean="0"/>
              <a:t>13.03.2019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7357B-DAF2-44E0-9D02-6C6AF59A9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41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CDDA-5054-4BC4-B61E-1D28E6796F01}" type="datetimeFigureOut">
              <a:rPr lang="ru-RU" smtClean="0"/>
              <a:t>13.03.2019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7357B-DAF2-44E0-9D02-6C6AF59A9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25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CDDA-5054-4BC4-B61E-1D28E6796F01}" type="datetimeFigureOut">
              <a:rPr lang="ru-RU" smtClean="0"/>
              <a:t>13.03.2019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7357B-DAF2-44E0-9D02-6C6AF59A9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697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CDDA-5054-4BC4-B61E-1D28E6796F01}" type="datetimeFigureOut">
              <a:rPr lang="ru-RU" smtClean="0"/>
              <a:t>13.03.2019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7357B-DAF2-44E0-9D02-6C6AF59A9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9872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CDDA-5054-4BC4-B61E-1D28E6796F01}" type="datetimeFigureOut">
              <a:rPr lang="ru-RU" smtClean="0"/>
              <a:t>13.03.2019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7357B-DAF2-44E0-9D02-6C6AF59A9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303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2CDDA-5054-4BC4-B61E-1D28E6796F01}" type="datetimeFigureOut">
              <a:rPr lang="ru-RU" smtClean="0"/>
              <a:t>13.03.2019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7357B-DAF2-44E0-9D02-6C6AF59A9E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0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mitrov-dubna.ru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hyperlink" Target="mailto:priem-dino@mail.r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 rot="16200000">
            <a:off x="6719111" y="1385113"/>
            <a:ext cx="6851573" cy="4094204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5430" y="2484495"/>
            <a:ext cx="6342740" cy="4202470"/>
          </a:xfrm>
          <a:prstGeom prst="rect">
            <a:avLst/>
          </a:prstGeom>
          <a:blipFill dpi="0" rotWithShape="1">
            <a:blip r:embed="rId2">
              <a:alphaModFix amt="85000"/>
            </a:blip>
            <a:srcRect/>
            <a:stretch>
              <a:fillRect/>
            </a:stretch>
          </a:blipFill>
          <a:ln>
            <a:noFill/>
          </a:ln>
          <a:effectLst>
            <a:outerShdw blurRad="635000" dist="38100" dir="1560000" sx="105000" sy="105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ый треугольник 4"/>
          <p:cNvSpPr/>
          <p:nvPr/>
        </p:nvSpPr>
        <p:spPr>
          <a:xfrm rot="5400000">
            <a:off x="-1611822" y="1611820"/>
            <a:ext cx="6851573" cy="3627932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095430" y="1556951"/>
            <a:ext cx="6340908" cy="928758"/>
          </a:xfrm>
          <a:prstGeom prst="round2DiagRect">
            <a:avLst>
              <a:gd name="adj1" fmla="val 42414"/>
              <a:gd name="adj2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Дмитровский институт непрерывного образования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Государственного университета «Дубна»</a:t>
            </a:r>
          </a:p>
        </p:txBody>
      </p:sp>
      <p:sp>
        <p:nvSpPr>
          <p:cNvPr id="3" name="Овал 2"/>
          <p:cNvSpPr/>
          <p:nvPr/>
        </p:nvSpPr>
        <p:spPr>
          <a:xfrm>
            <a:off x="3757993" y="2148890"/>
            <a:ext cx="671209" cy="671209"/>
          </a:xfrm>
          <a:prstGeom prst="ellipse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417" y="76703"/>
            <a:ext cx="2312837" cy="2312837"/>
          </a:xfrm>
          <a:prstGeom prst="rect">
            <a:avLst/>
          </a:prstGeom>
        </p:spPr>
      </p:pic>
      <p:pic>
        <p:nvPicPr>
          <p:cNvPr id="9" name="Рисунок 8" descr="C:\Users\User\AppData\Local\Temp\Temp1_Attachments_m.shirochenko@mail.ru_2018-10-25_12-33-21.zip\dino — logo_new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97" y="76703"/>
            <a:ext cx="3700849" cy="1550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3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4307" y="1287811"/>
            <a:ext cx="8273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/>
              <a:t>Информатика </a:t>
            </a:r>
            <a:r>
              <a:rPr lang="ru-RU" sz="3200" b="1" dirty="0"/>
              <a:t>и вычислительная техника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4138" y="2700499"/>
            <a:ext cx="7764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/>
              <a:t>Прикладная </a:t>
            </a:r>
            <a:r>
              <a:rPr lang="ru-RU" sz="3200" b="1" dirty="0"/>
              <a:t>информатика в экономике</a:t>
            </a:r>
          </a:p>
        </p:txBody>
      </p:sp>
      <p:sp>
        <p:nvSpPr>
          <p:cNvPr id="31" name="Freeform 97"/>
          <p:cNvSpPr>
            <a:spLocks noChangeArrowheads="1"/>
          </p:cNvSpPr>
          <p:nvPr/>
        </p:nvSpPr>
        <p:spPr bwMode="auto">
          <a:xfrm>
            <a:off x="827724" y="1289546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435618" y="3785025"/>
            <a:ext cx="8826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/>
              <a:t>Строительство</a:t>
            </a:r>
            <a:r>
              <a:rPr lang="ru-RU" sz="3200" b="1" dirty="0"/>
              <a:t>: «Промышленное и гражданское строительство»</a:t>
            </a:r>
          </a:p>
        </p:txBody>
      </p:sp>
      <p:sp>
        <p:nvSpPr>
          <p:cNvPr id="48" name="Rectangle: Rounded Corners 50"/>
          <p:cNvSpPr/>
          <p:nvPr/>
        </p:nvSpPr>
        <p:spPr>
          <a:xfrm rot="10800000">
            <a:off x="11563334" y="1048872"/>
            <a:ext cx="333398" cy="54498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TextBox 36"/>
          <p:cNvSpPr txBox="1"/>
          <p:nvPr/>
        </p:nvSpPr>
        <p:spPr>
          <a:xfrm>
            <a:off x="1483860" y="5092304"/>
            <a:ext cx="877842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/>
              <a:t>Эксплуатация </a:t>
            </a:r>
            <a:r>
              <a:rPr lang="ru-RU" sz="3200" b="1" dirty="0"/>
              <a:t>транспортно-технологических машин и комплексов: «Автомобили и автомобильное хозяйство»</a:t>
            </a:r>
          </a:p>
          <a:p>
            <a:endParaRPr lang="ru-RU" sz="2000" dirty="0"/>
          </a:p>
        </p:txBody>
      </p:sp>
      <p:sp>
        <p:nvSpPr>
          <p:cNvPr id="50" name="Rectangle: Rounded Corners 50"/>
          <p:cNvSpPr/>
          <p:nvPr/>
        </p:nvSpPr>
        <p:spPr>
          <a:xfrm rot="10800000">
            <a:off x="257071" y="752899"/>
            <a:ext cx="333398" cy="54498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2" name="Freeform 97"/>
          <p:cNvSpPr>
            <a:spLocks noChangeArrowheads="1"/>
          </p:cNvSpPr>
          <p:nvPr/>
        </p:nvSpPr>
        <p:spPr bwMode="auto">
          <a:xfrm>
            <a:off x="827724" y="2709812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53" name="Freeform 97"/>
          <p:cNvSpPr>
            <a:spLocks noChangeArrowheads="1"/>
          </p:cNvSpPr>
          <p:nvPr/>
        </p:nvSpPr>
        <p:spPr bwMode="auto">
          <a:xfrm>
            <a:off x="820905" y="4004194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54" name="Freeform 97"/>
          <p:cNvSpPr>
            <a:spLocks noChangeArrowheads="1"/>
          </p:cNvSpPr>
          <p:nvPr/>
        </p:nvSpPr>
        <p:spPr bwMode="auto">
          <a:xfrm>
            <a:off x="827724" y="5573684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grpSp>
        <p:nvGrpSpPr>
          <p:cNvPr id="59" name="Group 124"/>
          <p:cNvGrpSpPr/>
          <p:nvPr/>
        </p:nvGrpSpPr>
        <p:grpSpPr>
          <a:xfrm>
            <a:off x="10490832" y="1213727"/>
            <a:ext cx="712682" cy="667683"/>
            <a:chOff x="5368132" y="3540125"/>
            <a:chExt cx="465138" cy="435769"/>
          </a:xfrm>
          <a:solidFill>
            <a:schemeClr val="tx1"/>
          </a:solidFill>
        </p:grpSpPr>
        <p:sp>
          <p:nvSpPr>
            <p:cNvPr id="60" name="AutoShape 110"/>
            <p:cNvSpPr>
              <a:spLocks/>
            </p:cNvSpPr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61" name="AutoShape 111"/>
            <p:cNvSpPr>
              <a:spLocks/>
            </p:cNvSpPr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832" y="2700499"/>
            <a:ext cx="712682" cy="712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17" y="3967293"/>
            <a:ext cx="712682" cy="7126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17" y="5472754"/>
            <a:ext cx="730012" cy="730012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203886" y="89648"/>
            <a:ext cx="11689368" cy="959224"/>
          </a:xfrm>
          <a:prstGeom prst="roundRect">
            <a:avLst>
              <a:gd name="adj" fmla="val 32705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Форма обучения: очная, бюджетная</a:t>
            </a:r>
          </a:p>
          <a:p>
            <a:pPr algn="ctr"/>
            <a:r>
              <a:rPr lang="ru-RU" altLang="ru-RU" dirty="0">
                <a:solidFill>
                  <a:srgbClr val="002060"/>
                </a:solidFill>
                <a:latin typeface="Arial" charset="0"/>
              </a:rPr>
              <a:t>Все зачисленные на 1 курс студенты получают стипендию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9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50"/>
          <p:cNvSpPr/>
          <p:nvPr/>
        </p:nvSpPr>
        <p:spPr>
          <a:xfrm rot="2700000">
            <a:off x="665585" y="-1104709"/>
            <a:ext cx="860158" cy="211030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" name="Rectangle: Rounded Corners 50"/>
          <p:cNvSpPr/>
          <p:nvPr/>
        </p:nvSpPr>
        <p:spPr>
          <a:xfrm rot="10800000">
            <a:off x="11511361" y="-1412710"/>
            <a:ext cx="333398" cy="54498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" name="Rectangle: Rounded Corners 50"/>
          <p:cNvSpPr/>
          <p:nvPr/>
        </p:nvSpPr>
        <p:spPr>
          <a:xfrm>
            <a:off x="265669" y="1312224"/>
            <a:ext cx="11670957" cy="69587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Стоимость обучения в </a:t>
            </a: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– </a:t>
            </a: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50 до 74 </a:t>
            </a:r>
            <a:r>
              <a:rPr lang="ru-RU" alt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за семестр</a:t>
            </a:r>
            <a:endParaRPr lang="id-ID" sz="2800" dirty="0">
              <a:solidFill>
                <a:srgbClr val="002060"/>
              </a:solidFill>
            </a:endParaRPr>
          </a:p>
        </p:txBody>
      </p:sp>
      <p:sp>
        <p:nvSpPr>
          <p:cNvPr id="50" name="Rectangle: Rounded Corners 50"/>
          <p:cNvSpPr/>
          <p:nvPr/>
        </p:nvSpPr>
        <p:spPr>
          <a:xfrm rot="10800000">
            <a:off x="341823" y="2301520"/>
            <a:ext cx="333398" cy="54498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Rectangle: Rounded Corners 50"/>
          <p:cNvSpPr/>
          <p:nvPr/>
        </p:nvSpPr>
        <p:spPr>
          <a:xfrm rot="5400000">
            <a:off x="7173027" y="1368870"/>
            <a:ext cx="283332" cy="857667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TextBox 26"/>
          <p:cNvSpPr txBox="1"/>
          <p:nvPr/>
        </p:nvSpPr>
        <p:spPr>
          <a:xfrm>
            <a:off x="1629089" y="2481214"/>
            <a:ext cx="88675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000" b="1" dirty="0" smtClean="0"/>
              <a:t>Экономика</a:t>
            </a:r>
            <a:r>
              <a:rPr lang="ru-RU" sz="4000" b="1" dirty="0"/>
              <a:t>: </a:t>
            </a:r>
            <a:r>
              <a:rPr lang="ru-RU" sz="3200" b="1" dirty="0"/>
              <a:t>«Экономика и управление организацией</a:t>
            </a:r>
            <a:r>
              <a:rPr lang="ru-RU" sz="3200" b="1" dirty="0" smtClean="0"/>
              <a:t>»</a:t>
            </a:r>
          </a:p>
          <a:p>
            <a:pPr lvl="0"/>
            <a:endParaRPr lang="ru-RU" sz="3200" dirty="0"/>
          </a:p>
          <a:p>
            <a:pPr lvl="0"/>
            <a:r>
              <a:rPr lang="ru-RU" sz="4000" b="1" dirty="0"/>
              <a:t>Менеджмент</a:t>
            </a:r>
            <a:r>
              <a:rPr lang="ru-RU" sz="3200" b="1" dirty="0"/>
              <a:t>: «Логистика и управление цепями поставок»</a:t>
            </a:r>
            <a:endParaRPr lang="ru-RU" sz="3200" dirty="0"/>
          </a:p>
          <a:p>
            <a:pPr lvl="0"/>
            <a:endParaRPr lang="ru-RU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1369928" y="3788493"/>
            <a:ext cx="5761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HelveticaNeueCyr" panose="02000503040000020004" pitchFamily="2" charset="-52"/>
              </a:rPr>
              <a:t>   </a:t>
            </a:r>
          </a:p>
          <a:p>
            <a:pPr lvl="0"/>
            <a:endParaRPr lang="ru-RU" sz="20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508" y="2302848"/>
            <a:ext cx="712682" cy="71268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508" y="3796706"/>
            <a:ext cx="905039" cy="905039"/>
          </a:xfrm>
          <a:prstGeom prst="rect">
            <a:avLst/>
          </a:prstGeom>
        </p:spPr>
      </p:pic>
      <p:sp>
        <p:nvSpPr>
          <p:cNvPr id="34" name="Скругленный прямоугольник 33"/>
          <p:cNvSpPr/>
          <p:nvPr/>
        </p:nvSpPr>
        <p:spPr>
          <a:xfrm>
            <a:off x="265669" y="520273"/>
            <a:ext cx="11670957" cy="641584"/>
          </a:xfrm>
          <a:prstGeom prst="roundRect">
            <a:avLst>
              <a:gd name="adj" fmla="val 32705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Форма обучения: очная, договорная</a:t>
            </a:r>
            <a:endParaRPr lang="ru-RU" sz="4000" dirty="0"/>
          </a:p>
        </p:txBody>
      </p:sp>
      <p:sp>
        <p:nvSpPr>
          <p:cNvPr id="14" name="Freeform 97"/>
          <p:cNvSpPr>
            <a:spLocks noChangeArrowheads="1"/>
          </p:cNvSpPr>
          <p:nvPr/>
        </p:nvSpPr>
        <p:spPr bwMode="auto">
          <a:xfrm>
            <a:off x="1160486" y="2487793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15" name="Freeform 97"/>
          <p:cNvSpPr>
            <a:spLocks noChangeArrowheads="1"/>
          </p:cNvSpPr>
          <p:nvPr/>
        </p:nvSpPr>
        <p:spPr bwMode="auto">
          <a:xfrm>
            <a:off x="1160486" y="4006634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7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50"/>
          <p:cNvSpPr/>
          <p:nvPr/>
        </p:nvSpPr>
        <p:spPr>
          <a:xfrm rot="2700000">
            <a:off x="9379125" y="4628814"/>
            <a:ext cx="860158" cy="211030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/>
          <p:cNvSpPr txBox="1"/>
          <p:nvPr/>
        </p:nvSpPr>
        <p:spPr>
          <a:xfrm>
            <a:off x="1507598" y="2101363"/>
            <a:ext cx="8902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/>
              <a:t>Прикладная </a:t>
            </a:r>
            <a:r>
              <a:rPr lang="ru-RU" sz="3200" b="1" dirty="0"/>
              <a:t>информатика в экономике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73269" y="3235571"/>
            <a:ext cx="9327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/>
              <a:t>Строительство</a:t>
            </a:r>
            <a:r>
              <a:rPr lang="ru-RU" sz="3200" b="1" dirty="0"/>
              <a:t>: «Промышленное и гражданское строительство»</a:t>
            </a:r>
          </a:p>
        </p:txBody>
      </p:sp>
      <p:sp>
        <p:nvSpPr>
          <p:cNvPr id="48" name="Rectangle: Rounded Corners 50"/>
          <p:cNvSpPr/>
          <p:nvPr/>
        </p:nvSpPr>
        <p:spPr>
          <a:xfrm rot="10800000">
            <a:off x="11653060" y="1012368"/>
            <a:ext cx="333398" cy="54498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TextBox 36"/>
          <p:cNvSpPr txBox="1"/>
          <p:nvPr/>
        </p:nvSpPr>
        <p:spPr>
          <a:xfrm>
            <a:off x="1373269" y="4561432"/>
            <a:ext cx="921647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/>
              <a:t>Эксплуатация </a:t>
            </a:r>
            <a:r>
              <a:rPr lang="ru-RU" sz="3200" b="1" dirty="0"/>
              <a:t>транспортно-технологических машин и комплексов: «Автомобили и автомобильное хозяйство»</a:t>
            </a:r>
          </a:p>
          <a:p>
            <a:endParaRPr lang="ru-RU" sz="2000" dirty="0"/>
          </a:p>
        </p:txBody>
      </p:sp>
      <p:sp>
        <p:nvSpPr>
          <p:cNvPr id="45" name="Rectangle: Rounded Corners 50"/>
          <p:cNvSpPr/>
          <p:nvPr/>
        </p:nvSpPr>
        <p:spPr>
          <a:xfrm>
            <a:off x="191000" y="1098129"/>
            <a:ext cx="11381103" cy="60622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Стоимость обучения в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– от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25,5 до 32,5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за семестр</a:t>
            </a:r>
            <a:endParaRPr lang="id-ID" sz="2400" dirty="0">
              <a:solidFill>
                <a:srgbClr val="002060"/>
              </a:solidFill>
            </a:endParaRPr>
          </a:p>
        </p:txBody>
      </p:sp>
      <p:sp>
        <p:nvSpPr>
          <p:cNvPr id="50" name="Rectangle: Rounded Corners 50"/>
          <p:cNvSpPr/>
          <p:nvPr/>
        </p:nvSpPr>
        <p:spPr>
          <a:xfrm rot="10800000">
            <a:off x="357699" y="987690"/>
            <a:ext cx="333398" cy="54498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Rectangle: Rounded Corners 50"/>
          <p:cNvSpPr/>
          <p:nvPr/>
        </p:nvSpPr>
        <p:spPr>
          <a:xfrm rot="5400000">
            <a:off x="4885350" y="2336267"/>
            <a:ext cx="283332" cy="857667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2" name="Freeform 97"/>
          <p:cNvSpPr>
            <a:spLocks noChangeArrowheads="1"/>
          </p:cNvSpPr>
          <p:nvPr/>
        </p:nvSpPr>
        <p:spPr bwMode="auto">
          <a:xfrm>
            <a:off x="806558" y="2101363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53" name="Freeform 97"/>
          <p:cNvSpPr>
            <a:spLocks noChangeArrowheads="1"/>
          </p:cNvSpPr>
          <p:nvPr/>
        </p:nvSpPr>
        <p:spPr bwMode="auto">
          <a:xfrm>
            <a:off x="806558" y="3448548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54" name="Freeform 97"/>
          <p:cNvSpPr>
            <a:spLocks noChangeArrowheads="1"/>
          </p:cNvSpPr>
          <p:nvPr/>
        </p:nvSpPr>
        <p:spPr bwMode="auto">
          <a:xfrm>
            <a:off x="840280" y="4802450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50" y="2101363"/>
            <a:ext cx="712682" cy="712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421" y="3380961"/>
            <a:ext cx="712682" cy="7126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421" y="4814564"/>
            <a:ext cx="730012" cy="730012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190999" y="272936"/>
            <a:ext cx="11381104" cy="641584"/>
          </a:xfrm>
          <a:prstGeom prst="roundRect">
            <a:avLst>
              <a:gd name="adj" fmla="val 32705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>Форма обучения: очно-заочная, договорная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1468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50"/>
          <p:cNvSpPr/>
          <p:nvPr/>
        </p:nvSpPr>
        <p:spPr>
          <a:xfrm rot="2700000">
            <a:off x="2210179" y="-1163584"/>
            <a:ext cx="860158" cy="211030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/>
          <p:cNvSpPr txBox="1"/>
          <p:nvPr/>
        </p:nvSpPr>
        <p:spPr>
          <a:xfrm>
            <a:off x="1733264" y="1803056"/>
            <a:ext cx="87761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000" b="1" dirty="0" smtClean="0"/>
              <a:t>Государственное и муниципальное управление</a:t>
            </a:r>
            <a:endParaRPr lang="ru-RU" sz="4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733266" y="3237857"/>
            <a:ext cx="8352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000" b="1" dirty="0"/>
              <a:t>Экономика: </a:t>
            </a:r>
            <a:r>
              <a:rPr lang="ru-RU" sz="3200" b="1" dirty="0"/>
              <a:t>«Экономика и управление организацией»</a:t>
            </a:r>
          </a:p>
        </p:txBody>
      </p:sp>
      <p:sp>
        <p:nvSpPr>
          <p:cNvPr id="48" name="Rectangle: Rounded Corners 50"/>
          <p:cNvSpPr/>
          <p:nvPr/>
        </p:nvSpPr>
        <p:spPr>
          <a:xfrm rot="10800000">
            <a:off x="10478525" y="190777"/>
            <a:ext cx="1062685" cy="618272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Rectangle: Rounded Corners 50"/>
          <p:cNvSpPr/>
          <p:nvPr/>
        </p:nvSpPr>
        <p:spPr>
          <a:xfrm rot="10800000">
            <a:off x="723330" y="1113084"/>
            <a:ext cx="866711" cy="54498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Rectangle: Rounded Corners 50"/>
          <p:cNvSpPr/>
          <p:nvPr/>
        </p:nvSpPr>
        <p:spPr>
          <a:xfrm rot="5400000">
            <a:off x="5816031" y="1736571"/>
            <a:ext cx="764277" cy="888848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2" name="Freeform 97"/>
          <p:cNvSpPr>
            <a:spLocks noChangeArrowheads="1"/>
          </p:cNvSpPr>
          <p:nvPr/>
        </p:nvSpPr>
        <p:spPr bwMode="auto">
          <a:xfrm>
            <a:off x="1080930" y="1840613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53" name="Freeform 97"/>
          <p:cNvSpPr>
            <a:spLocks noChangeArrowheads="1"/>
          </p:cNvSpPr>
          <p:nvPr/>
        </p:nvSpPr>
        <p:spPr bwMode="auto">
          <a:xfrm>
            <a:off x="1080930" y="3430495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67795" y="225843"/>
            <a:ext cx="11073416" cy="641584"/>
          </a:xfrm>
          <a:prstGeom prst="roundRect">
            <a:avLst>
              <a:gd name="adj" fmla="val 32705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>Форма обучения: очно-заочная, договорная</a:t>
            </a:r>
            <a:endParaRPr lang="ru-RU" sz="36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500" y="1802603"/>
            <a:ext cx="712682" cy="7126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412" y="4656383"/>
            <a:ext cx="905039" cy="9050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534" y="3383531"/>
            <a:ext cx="634614" cy="634614"/>
          </a:xfrm>
          <a:prstGeom prst="rect">
            <a:avLst/>
          </a:prstGeom>
        </p:spPr>
      </p:pic>
      <p:sp>
        <p:nvSpPr>
          <p:cNvPr id="16" name="Freeform 97"/>
          <p:cNvSpPr>
            <a:spLocks noChangeArrowheads="1"/>
          </p:cNvSpPr>
          <p:nvPr/>
        </p:nvSpPr>
        <p:spPr bwMode="auto">
          <a:xfrm>
            <a:off x="1080930" y="4783364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 rot="10800000" flipV="1">
            <a:off x="1733265" y="4618091"/>
            <a:ext cx="8776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/>
              <a:t>Менеджмент</a:t>
            </a:r>
            <a:r>
              <a:rPr lang="ru-RU" sz="3200" b="1" dirty="0"/>
              <a:t>: «Логистика и управление цепями поставок»</a:t>
            </a:r>
            <a:endParaRPr lang="ru-RU" sz="3200" dirty="0"/>
          </a:p>
        </p:txBody>
      </p:sp>
      <p:sp>
        <p:nvSpPr>
          <p:cNvPr id="20" name="Rectangle: Rounded Corners 50"/>
          <p:cNvSpPr/>
          <p:nvPr/>
        </p:nvSpPr>
        <p:spPr>
          <a:xfrm>
            <a:off x="191000" y="1098129"/>
            <a:ext cx="11381103" cy="60622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Стоимость обучения в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– от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до 27,5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за семестр</a:t>
            </a:r>
            <a:endParaRPr lang="id-ID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37881" y="2101362"/>
            <a:ext cx="629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HelveticaNeueCyr" panose="02000503040000020004" pitchFamily="2" charset="-52"/>
              </a:rPr>
              <a:t> </a:t>
            </a:r>
            <a:endParaRPr lang="ru-RU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2637881" y="3235569"/>
            <a:ext cx="587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HelveticaNeueCyr" panose="02000503040000020004" pitchFamily="2" charset="-52"/>
              </a:rPr>
              <a:t>   </a:t>
            </a:r>
          </a:p>
        </p:txBody>
      </p:sp>
      <p:sp>
        <p:nvSpPr>
          <p:cNvPr id="48" name="Rectangle: Rounded Corners 50"/>
          <p:cNvSpPr/>
          <p:nvPr/>
        </p:nvSpPr>
        <p:spPr>
          <a:xfrm rot="16200000">
            <a:off x="5531080" y="-4200171"/>
            <a:ext cx="1152833" cy="1145023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TextBox 36"/>
          <p:cNvSpPr txBox="1"/>
          <p:nvPr/>
        </p:nvSpPr>
        <p:spPr>
          <a:xfrm>
            <a:off x="2517430" y="4688113"/>
            <a:ext cx="63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HelveticaNeueCyr" panose="02000503040000020004" pitchFamily="2" charset="-52"/>
              </a:rPr>
              <a:t>   </a:t>
            </a:r>
            <a:endParaRPr lang="ru-RU" sz="2000" dirty="0"/>
          </a:p>
        </p:txBody>
      </p:sp>
      <p:sp>
        <p:nvSpPr>
          <p:cNvPr id="50" name="Rectangle: Rounded Corners 50"/>
          <p:cNvSpPr/>
          <p:nvPr/>
        </p:nvSpPr>
        <p:spPr>
          <a:xfrm rot="10800000">
            <a:off x="382382" y="735308"/>
            <a:ext cx="333398" cy="54498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Rectangle: Rounded Corners 50"/>
          <p:cNvSpPr/>
          <p:nvPr/>
        </p:nvSpPr>
        <p:spPr>
          <a:xfrm>
            <a:off x="895865" y="1161859"/>
            <a:ext cx="10565027" cy="5167975"/>
          </a:xfrm>
          <a:prstGeom prst="roundRect">
            <a:avLst>
              <a:gd name="adj" fmla="val 9465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800" b="1" dirty="0">
                <a:solidFill>
                  <a:srgbClr val="002060"/>
                </a:solidFill>
              </a:rPr>
              <a:t>– </a:t>
            </a:r>
            <a:r>
              <a:rPr lang="ru-RU" altLang="ru-RU" sz="3200" b="1" dirty="0">
                <a:solidFill>
                  <a:srgbClr val="002060"/>
                </a:solidFill>
              </a:rPr>
              <a:t>для выпускников школ – по результатам </a:t>
            </a:r>
            <a:r>
              <a:rPr lang="ru-RU" altLang="ru-RU" sz="3200" b="1" dirty="0" smtClean="0">
                <a:solidFill>
                  <a:srgbClr val="002060"/>
                </a:solidFill>
              </a:rPr>
              <a:t>ЕГЭ</a:t>
            </a:r>
            <a:endParaRPr lang="ru-RU" altLang="ru-RU" sz="3200" b="1" dirty="0">
              <a:solidFill>
                <a:srgbClr val="002060"/>
              </a:solidFill>
            </a:endParaRPr>
          </a:p>
          <a:p>
            <a:endParaRPr lang="ru-RU" altLang="ru-RU" sz="2800" b="1" dirty="0" smtClean="0">
              <a:solidFill>
                <a:srgbClr val="002060"/>
              </a:solidFill>
            </a:endParaRPr>
          </a:p>
          <a:p>
            <a:r>
              <a:rPr lang="ru-RU" altLang="ru-RU" sz="2800" b="1" dirty="0" smtClean="0">
                <a:solidFill>
                  <a:srgbClr val="002060"/>
                </a:solidFill>
              </a:rPr>
              <a:t>– </a:t>
            </a:r>
            <a:r>
              <a:rPr lang="ru-RU" altLang="ru-RU" sz="2800" b="1" dirty="0">
                <a:solidFill>
                  <a:srgbClr val="002060"/>
                </a:solidFill>
                <a:cs typeface="Times New Roman" pitchFamily="18" charset="0"/>
              </a:rPr>
              <a:t>на базе профессионального образования – </a:t>
            </a:r>
            <a:r>
              <a:rPr lang="ru-RU" altLang="ru-RU" sz="2800" b="1" dirty="0">
                <a:solidFill>
                  <a:srgbClr val="002060"/>
                </a:solidFill>
              </a:rPr>
              <a:t>внутренние вступительные  испытания  в форме </a:t>
            </a:r>
            <a:r>
              <a:rPr lang="ru-RU" altLang="ru-RU" sz="2800" b="1" dirty="0" smtClean="0">
                <a:solidFill>
                  <a:srgbClr val="002060"/>
                </a:solidFill>
              </a:rPr>
              <a:t>тестирования:</a:t>
            </a:r>
            <a:endParaRPr lang="ru-RU" altLang="ru-RU" sz="2800" b="1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ru-RU" altLang="ru-RU" sz="800" b="1" dirty="0" smtClean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ru-RU" altLang="ru-RU" sz="1400" b="1" dirty="0" smtClean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3200" b="1" dirty="0" smtClean="0">
                <a:solidFill>
                  <a:srgbClr val="002060"/>
                </a:solidFill>
              </a:rPr>
              <a:t>ИВТ</a:t>
            </a:r>
            <a:r>
              <a:rPr lang="ru-RU" altLang="ru-RU" sz="3200" b="1" dirty="0">
                <a:solidFill>
                  <a:srgbClr val="002060"/>
                </a:solidFill>
              </a:rPr>
              <a:t>, ПИ</a:t>
            </a:r>
            <a:r>
              <a:rPr lang="ru-RU" altLang="ru-RU" sz="3200" b="1" dirty="0" smtClean="0">
                <a:solidFill>
                  <a:srgbClr val="002060"/>
                </a:solidFill>
              </a:rPr>
              <a:t>: 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Проф</a:t>
            </a:r>
            <a:r>
              <a:rPr lang="ru-RU" altLang="ru-RU" sz="2400" b="1" dirty="0">
                <a:solidFill>
                  <a:srgbClr val="002060"/>
                </a:solidFill>
              </a:rPr>
              <a:t>. математика, информатика и ИКТ 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, русский язык</a:t>
            </a:r>
            <a:r>
              <a:rPr lang="ru-RU" altLang="ru-RU" sz="2400" b="1" dirty="0">
                <a:solidFill>
                  <a:srgbClr val="002060"/>
                </a:solidFill>
              </a:rPr>
              <a:t>.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ru-RU" altLang="ru-RU" sz="800" b="1" dirty="0" smtClean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3200" b="1" dirty="0" smtClean="0">
                <a:solidFill>
                  <a:srgbClr val="002060"/>
                </a:solidFill>
              </a:rPr>
              <a:t>Менеджмент</a:t>
            </a:r>
            <a:r>
              <a:rPr lang="ru-RU" altLang="ru-RU" sz="3200" b="1" dirty="0">
                <a:solidFill>
                  <a:srgbClr val="002060"/>
                </a:solidFill>
              </a:rPr>
              <a:t>, ГМУ</a:t>
            </a:r>
            <a:r>
              <a:rPr lang="ru-RU" altLang="ru-RU" sz="3200" b="1" dirty="0" smtClean="0">
                <a:solidFill>
                  <a:srgbClr val="002060"/>
                </a:solidFill>
              </a:rPr>
              <a:t>: 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Проф</a:t>
            </a:r>
            <a:r>
              <a:rPr lang="ru-RU" altLang="ru-RU" sz="2400" b="1" dirty="0">
                <a:solidFill>
                  <a:srgbClr val="002060"/>
                </a:solidFill>
              </a:rPr>
              <a:t>. математика, 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обществознание, русский язык.</a:t>
            </a:r>
          </a:p>
          <a:p>
            <a:pPr>
              <a:spcBef>
                <a:spcPct val="0"/>
              </a:spcBef>
            </a:pPr>
            <a:endParaRPr lang="ru-RU" altLang="ru-RU" sz="800" b="1" dirty="0" smtClean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ru-RU" altLang="ru-RU" sz="800" b="1" dirty="0" smtClean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3200" b="1" dirty="0" smtClean="0">
                <a:solidFill>
                  <a:srgbClr val="002060"/>
                </a:solidFill>
              </a:rPr>
              <a:t>Автомобили, Строительство: 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Проф</a:t>
            </a:r>
            <a:r>
              <a:rPr lang="ru-RU" altLang="ru-RU" sz="2400" b="1" dirty="0">
                <a:solidFill>
                  <a:srgbClr val="002060"/>
                </a:solidFill>
              </a:rPr>
              <a:t>. математика, русский язык, 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физика.</a:t>
            </a:r>
            <a:endParaRPr lang="ru-RU" altLang="ru-RU" sz="2400" b="1" dirty="0">
              <a:solidFill>
                <a:srgbClr val="00206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33632" y="308759"/>
            <a:ext cx="11127260" cy="853099"/>
          </a:xfrm>
          <a:prstGeom prst="roundRect">
            <a:avLst>
              <a:gd name="adj" fmla="val 32705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>
                <a:solidFill>
                  <a:srgbClr val="002E45"/>
                </a:solidFill>
              </a:rPr>
              <a:t>Вступительные испытания:</a:t>
            </a:r>
            <a:endParaRPr lang="ru-RU" sz="3600" b="1" dirty="0"/>
          </a:p>
        </p:txBody>
      </p:sp>
      <p:sp>
        <p:nvSpPr>
          <p:cNvPr id="36" name="Rectangle: Rounded Corners 50"/>
          <p:cNvSpPr/>
          <p:nvPr/>
        </p:nvSpPr>
        <p:spPr>
          <a:xfrm rot="2700000">
            <a:off x="650742" y="-1156838"/>
            <a:ext cx="860158" cy="211030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Freeform 97"/>
          <p:cNvSpPr>
            <a:spLocks noChangeArrowheads="1"/>
          </p:cNvSpPr>
          <p:nvPr/>
        </p:nvSpPr>
        <p:spPr bwMode="auto">
          <a:xfrm>
            <a:off x="568793" y="3450970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11" name="Freeform 97"/>
          <p:cNvSpPr>
            <a:spLocks noChangeArrowheads="1"/>
          </p:cNvSpPr>
          <p:nvPr/>
        </p:nvSpPr>
        <p:spPr bwMode="auto">
          <a:xfrm>
            <a:off x="551729" y="4159961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12" name="Freeform 97"/>
          <p:cNvSpPr>
            <a:spLocks noChangeArrowheads="1"/>
          </p:cNvSpPr>
          <p:nvPr/>
        </p:nvSpPr>
        <p:spPr bwMode="auto">
          <a:xfrm>
            <a:off x="549081" y="5285840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68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37881" y="2101362"/>
            <a:ext cx="629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HelveticaNeueCyr" panose="02000503040000020004" pitchFamily="2" charset="-52"/>
              </a:rPr>
              <a:t> </a:t>
            </a:r>
            <a:endParaRPr lang="ru-RU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2637881" y="3235569"/>
            <a:ext cx="587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HelveticaNeueCyr" panose="02000503040000020004" pitchFamily="2" charset="-52"/>
              </a:rPr>
              <a:t>   </a:t>
            </a:r>
          </a:p>
        </p:txBody>
      </p:sp>
      <p:sp>
        <p:nvSpPr>
          <p:cNvPr id="48" name="Rectangle: Rounded Corners 50"/>
          <p:cNvSpPr/>
          <p:nvPr/>
        </p:nvSpPr>
        <p:spPr>
          <a:xfrm rot="10800000">
            <a:off x="11232107" y="879966"/>
            <a:ext cx="696322" cy="54498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TextBox 36"/>
          <p:cNvSpPr txBox="1"/>
          <p:nvPr/>
        </p:nvSpPr>
        <p:spPr>
          <a:xfrm>
            <a:off x="2517430" y="4688113"/>
            <a:ext cx="63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HelveticaNeueCyr" panose="02000503040000020004" pitchFamily="2" charset="-52"/>
              </a:rPr>
              <a:t>   </a:t>
            </a:r>
            <a:endParaRPr lang="ru-RU" sz="2000" dirty="0"/>
          </a:p>
        </p:txBody>
      </p:sp>
      <p:sp>
        <p:nvSpPr>
          <p:cNvPr id="50" name="Rectangle: Rounded Corners 50"/>
          <p:cNvSpPr/>
          <p:nvPr/>
        </p:nvSpPr>
        <p:spPr>
          <a:xfrm rot="10800000">
            <a:off x="333632" y="948755"/>
            <a:ext cx="840075" cy="518447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Rectangle: Rounded Corners 50"/>
          <p:cNvSpPr/>
          <p:nvPr/>
        </p:nvSpPr>
        <p:spPr>
          <a:xfrm>
            <a:off x="1887415" y="1161859"/>
            <a:ext cx="7048501" cy="5167975"/>
          </a:xfrm>
          <a:prstGeom prst="roundRect">
            <a:avLst>
              <a:gd name="adj" fmla="val 9465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endParaRPr lang="ru-RU" altLang="ru-RU" sz="800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3600" b="1" dirty="0" smtClean="0">
                <a:solidFill>
                  <a:srgbClr val="002060"/>
                </a:solidFill>
              </a:rPr>
              <a:t>Профильная математика - 27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3600" b="1" dirty="0" smtClean="0">
                <a:solidFill>
                  <a:srgbClr val="002060"/>
                </a:solidFill>
              </a:rPr>
              <a:t>Информатика </a:t>
            </a:r>
            <a:r>
              <a:rPr lang="ru-RU" altLang="ru-RU" sz="3600" b="1" dirty="0">
                <a:solidFill>
                  <a:srgbClr val="002060"/>
                </a:solidFill>
              </a:rPr>
              <a:t>и </a:t>
            </a:r>
            <a:r>
              <a:rPr lang="ru-RU" altLang="ru-RU" sz="3600" b="1" dirty="0" smtClean="0">
                <a:solidFill>
                  <a:srgbClr val="002060"/>
                </a:solidFill>
              </a:rPr>
              <a:t>ИКТ - 40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altLang="ru-RU" sz="3600" b="1" dirty="0" smtClean="0">
                <a:solidFill>
                  <a:srgbClr val="002060"/>
                </a:solidFill>
              </a:rPr>
              <a:t>Физика - 36</a:t>
            </a:r>
            <a:endParaRPr lang="ru-RU" altLang="ru-RU" sz="36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3600" b="1" dirty="0" smtClean="0">
                <a:solidFill>
                  <a:srgbClr val="002060"/>
                </a:solidFill>
              </a:rPr>
              <a:t>Обществознание - 42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altLang="ru-RU" sz="3600" b="1" dirty="0" smtClean="0">
                <a:solidFill>
                  <a:srgbClr val="002060"/>
                </a:solidFill>
              </a:rPr>
              <a:t>Русский язык - 36</a:t>
            </a:r>
            <a:endParaRPr lang="ru-RU" altLang="ru-RU" sz="3600" b="1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ru-RU" altLang="ru-RU" sz="2400" b="1" dirty="0">
              <a:solidFill>
                <a:srgbClr val="00206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33632" y="308759"/>
            <a:ext cx="11127260" cy="853099"/>
          </a:xfrm>
          <a:prstGeom prst="roundRect">
            <a:avLst>
              <a:gd name="adj" fmla="val 32705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rgbClr val="002E45"/>
                </a:solidFill>
              </a:rPr>
              <a:t>Минимальные баллы по ЕГЭ и вступительным испытаниям:</a:t>
            </a:r>
            <a:endParaRPr lang="ru-RU" sz="3200" b="1" dirty="0"/>
          </a:p>
        </p:txBody>
      </p:sp>
      <p:sp>
        <p:nvSpPr>
          <p:cNvPr id="36" name="Rectangle: Rounded Corners 50"/>
          <p:cNvSpPr/>
          <p:nvPr/>
        </p:nvSpPr>
        <p:spPr>
          <a:xfrm rot="3146863">
            <a:off x="7542388" y="1667490"/>
            <a:ext cx="3528125" cy="348161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6113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vbg.ru/wp-content/uploads/2017/08/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124" y="1792645"/>
            <a:ext cx="6467741" cy="4130549"/>
          </a:xfrm>
          <a:prstGeom prst="rect">
            <a:avLst/>
          </a:prstGeom>
          <a:ln>
            <a:noFill/>
          </a:ln>
          <a:effectLst>
            <a:outerShdw blurRad="508000" dist="381000" dir="2700000" sx="105000" sy="105000" algn="tl" rotWithShape="0">
              <a:srgbClr val="333333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5400000">
            <a:off x="-2164544" y="2164543"/>
            <a:ext cx="6851573" cy="252248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7525389" y="2144022"/>
            <a:ext cx="6851573" cy="2576384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435197" y="294046"/>
            <a:ext cx="7654093" cy="1498600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Стипендия ВО – от 2600 руб.</a:t>
            </a:r>
            <a:br>
              <a:rPr lang="ru-RU" sz="3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Стипендия СПО – от 530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369" y="294046"/>
            <a:ext cx="1399079" cy="139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0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2139352" y="2139353"/>
            <a:ext cx="6851573" cy="2572872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317989"/>
              </p:ext>
            </p:extLst>
          </p:nvPr>
        </p:nvGraphicFramePr>
        <p:xfrm>
          <a:off x="296562" y="1338426"/>
          <a:ext cx="11535032" cy="527243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442909"/>
                <a:gridCol w="4270397"/>
                <a:gridCol w="4821726"/>
              </a:tblGrid>
              <a:tr h="673766"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Форма обучения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110" marR="82110" marT="41048" marB="410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Сроки приема заявлений и документов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110" marR="82110" marT="41048" marB="410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Сроки завершения приёма</a:t>
                      </a: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заявлений о согласии на зачисление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110" marR="82110" marT="41048" marB="41048" anchor="ctr" horzOverflow="overflow"/>
                </a:tc>
              </a:tr>
              <a:tr h="453424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Очная форма обучения ВО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110" marR="82110" marT="41048" marB="41048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2110">
                <a:tc rowSpan="3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 места в рамках контрольных цифр по программам бакалавриата (бюджет)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110" marR="82110" marT="41048" marB="41048" anchor="ctr" horzOverflow="overflow"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 июня – 26 июля  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(для лиц, имеющих результаты ЕГЭ)                                </a:t>
                      </a:r>
                    </a:p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 июня – 13 июля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для лиц, поступающих по результатам вступительных испытаний, проводимых университетом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110" marR="82110" marT="41048" marB="410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– 28 июля – для лиц, поступающих на места целевого приема и для лиц, поступающих с использованием особых прав;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110" marR="82110" marT="41048" marB="41048" anchor="ctr" horzOverflow="overflow"/>
                </a:tc>
              </a:tr>
              <a:tr h="6737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– до 1 августа – для зачисления по общему конкурсу на первом этапе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110" marR="82110" marT="41048" marB="41048" anchor="ctr" horzOverflow="overflow"/>
                </a:tc>
              </a:tr>
              <a:tr h="6737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– до 6 августа- от лиц, включенных в конкурсный список по второму этапу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110" marR="82110" marT="41048" marB="41048" anchor="ctr" horzOverflow="overflow"/>
                </a:tc>
              </a:tr>
              <a:tr h="74503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На места по договорам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110" marR="82110" marT="41048" marB="410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 июня – 23 августа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110" marR="82110" marT="41048" marB="410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 10 августа (1-й  этап)</a:t>
                      </a: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 29 августа (2-й  этап)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82110" marR="82110" marT="41048" marB="41048" anchor="ctr" horzOverflow="overflow"/>
                </a:tc>
              </a:tr>
              <a:tr h="453424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Очно-заочная форма обучения ВО – на места по договорам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10" marR="82110" marT="41048" marB="41048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7152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Очно-заочная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10" marR="82110" marT="41048" marB="410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 июня -  6 сентября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10" marR="82110" marT="41048" marB="4104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 13 сентября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10" marR="82110" marT="41048" marB="41048" anchor="ctr" horzOverflow="overflow"/>
                </a:tc>
              </a:tr>
            </a:tbl>
          </a:graphicData>
        </a:graphic>
      </p:graphicFrame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96562" y="98611"/>
            <a:ext cx="11535033" cy="824754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b="1" dirty="0">
                <a:solidFill>
                  <a:srgbClr val="002060"/>
                </a:solidFill>
              </a:rPr>
              <a:t>Сроки приема документов,  предоставления оригиналов документов установленного образца в 2019 г. - ВО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7501705" y="2161278"/>
            <a:ext cx="6851573" cy="2529016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79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53315" y="98611"/>
            <a:ext cx="11596816" cy="824754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Календарь абитуриента СПО – 2018  </a:t>
            </a:r>
          </a:p>
        </p:txBody>
      </p:sp>
      <p:sp>
        <p:nvSpPr>
          <p:cNvPr id="4" name="Прямоугольный треугольник 3"/>
          <p:cNvSpPr/>
          <p:nvPr/>
        </p:nvSpPr>
        <p:spPr>
          <a:xfrm rot="5400000">
            <a:off x="-2094529" y="2094531"/>
            <a:ext cx="6851573" cy="26625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Group 5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2187048"/>
              </p:ext>
            </p:extLst>
          </p:nvPr>
        </p:nvGraphicFramePr>
        <p:xfrm>
          <a:off x="253315" y="1111621"/>
          <a:ext cx="11547387" cy="573032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409546"/>
                <a:gridCol w="8137841"/>
              </a:tblGrid>
              <a:tr h="1034851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 20 июня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начала приема документов, необходимых для поступления по всем формам обучения по специальностям СПО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anchor="ctr" horzOverflow="overflow"/>
                </a:tc>
              </a:tr>
              <a:tr h="824491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 10 августа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Прием заявлений на очную форму обучения  по специальности СПО «Физическая культура»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11" marB="45711" anchor="ctr" horzOverflow="overflow"/>
                </a:tc>
              </a:tr>
              <a:tr h="824491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 15 августа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Прием заявлений на очную форму обучения  по специальностям СПО (бюджетные и договорные места)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11" marB="45711" anchor="ctr" horzOverflow="overflow"/>
                </a:tc>
              </a:tr>
              <a:tr h="743657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 16 августа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Поступающий представляет оригинал документа об образовании на очную форму обучения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anchor="ctr" horzOverflow="overflow"/>
                </a:tc>
              </a:tr>
              <a:tr h="1159036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 истечении сроков представления оригиналов документов об образовании издается приказ о зачислении лиц, рекомендованных к зачислению и представивших оригиналы соответствующих документов</a:t>
                      </a:r>
                    </a:p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125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 25 ноября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При наличии свободных мест  продлевается прием документов по специальностям СПО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anchor="ctr" horzOverflow="overflow"/>
                </a:tc>
              </a:tr>
            </a:tbl>
          </a:graphicData>
        </a:graphic>
      </p:graphicFrame>
      <p:sp>
        <p:nvSpPr>
          <p:cNvPr id="5" name="Прямоугольный треугольник 4"/>
          <p:cNvSpPr/>
          <p:nvPr/>
        </p:nvSpPr>
        <p:spPr>
          <a:xfrm rot="16200000">
            <a:off x="7501705" y="2161278"/>
            <a:ext cx="6851573" cy="2529016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26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2161279" y="2161280"/>
            <a:ext cx="6851573" cy="2529016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7501705" y="2161278"/>
            <a:ext cx="6851573" cy="2529016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00449" y="1751509"/>
            <a:ext cx="11096367" cy="4964388"/>
          </a:xfrm>
          <a:prstGeom prst="round2DiagRect">
            <a:avLst>
              <a:gd name="adj1" fmla="val 13131"/>
              <a:gd name="adj2" fmla="val 0"/>
            </a:avLst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800" dirty="0">
                <a:solidFill>
                  <a:srgbClr val="002060"/>
                </a:solidFill>
              </a:rPr>
              <a:t>1. Ксерокопия паспорта (при наличии подлинника)</a:t>
            </a:r>
            <a:br>
              <a:rPr lang="ru-RU" altLang="ru-RU" sz="2800" dirty="0">
                <a:solidFill>
                  <a:srgbClr val="002060"/>
                </a:solidFill>
              </a:rPr>
            </a:br>
            <a:endParaRPr lang="ru-RU" altLang="ru-RU" sz="2800" dirty="0">
              <a:solidFill>
                <a:srgbClr val="002060"/>
              </a:solidFill>
            </a:endParaRPr>
          </a:p>
          <a:p>
            <a:r>
              <a:rPr lang="ru-RU" altLang="ru-RU" sz="2800" dirty="0">
                <a:solidFill>
                  <a:srgbClr val="002060"/>
                </a:solidFill>
              </a:rPr>
              <a:t>2. Документ об образовании (аттестат или диплом с приложениями ) – ксерокопии при наличии подлинника</a:t>
            </a:r>
            <a:br>
              <a:rPr lang="ru-RU" altLang="ru-RU" sz="2800" dirty="0">
                <a:solidFill>
                  <a:srgbClr val="002060"/>
                </a:solidFill>
              </a:rPr>
            </a:br>
            <a:endParaRPr lang="ru-RU" altLang="ru-RU" sz="2800" dirty="0">
              <a:solidFill>
                <a:srgbClr val="002060"/>
              </a:solidFill>
            </a:endParaRPr>
          </a:p>
          <a:p>
            <a:r>
              <a:rPr lang="ru-RU" altLang="ru-RU" sz="2800" dirty="0">
                <a:solidFill>
                  <a:srgbClr val="002060"/>
                </a:solidFill>
              </a:rPr>
              <a:t>3. Фотографии – 4 шт., (размер  3х4 )</a:t>
            </a:r>
            <a:br>
              <a:rPr lang="ru-RU" altLang="ru-RU" sz="2800" dirty="0">
                <a:solidFill>
                  <a:srgbClr val="002060"/>
                </a:solidFill>
              </a:rPr>
            </a:br>
            <a:endParaRPr lang="ru-RU" altLang="ru-RU" sz="2800" dirty="0">
              <a:solidFill>
                <a:srgbClr val="002060"/>
              </a:solidFill>
            </a:endParaRPr>
          </a:p>
          <a:p>
            <a:r>
              <a:rPr lang="ru-RU" altLang="ru-RU" sz="2800" b="1" dirty="0">
                <a:solidFill>
                  <a:srgbClr val="002060"/>
                </a:solidFill>
              </a:rPr>
              <a:t>Оригиналы документов об образовании  сдаются в установленные сроки до зачисления</a:t>
            </a:r>
            <a:r>
              <a:rPr lang="ru-RU" altLang="ru-RU" sz="2800" dirty="0">
                <a:solidFill>
                  <a:srgbClr val="002060"/>
                </a:solidFill>
              </a:rPr>
              <a:t>.</a:t>
            </a:r>
          </a:p>
          <a:p>
            <a:r>
              <a:rPr lang="ru-RU" altLang="ru-RU" sz="2800" dirty="0">
                <a:solidFill>
                  <a:srgbClr val="002060"/>
                </a:solidFill>
              </a:rPr>
              <a:t>Медицинская справка форма 086у  – сдают зачисленные на очную и очно-заочную формы обучения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00449" y="192498"/>
            <a:ext cx="11096367" cy="822016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Документы для подачи заявления</a:t>
            </a:r>
          </a:p>
        </p:txBody>
      </p:sp>
    </p:spTree>
    <p:extLst>
      <p:ext uri="{BB962C8B-B14F-4D97-AF65-F5344CB8AC3E}">
        <p14:creationId xmlns:p14="http://schemas.microsoft.com/office/powerpoint/2010/main" val="16478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920578" y="1705578"/>
            <a:ext cx="10058545" cy="1366764"/>
          </a:xfrm>
          <a:prstGeom prst="round2DiagRect">
            <a:avLst>
              <a:gd name="adj1" fmla="val 42414"/>
              <a:gd name="adj2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Дмитровский институт непрерывного образования</a:t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Государственного университета «Дубна»</a:t>
            </a:r>
          </a:p>
        </p:txBody>
      </p:sp>
      <p:sp>
        <p:nvSpPr>
          <p:cNvPr id="5" name="Прямоугольный треугольник 4"/>
          <p:cNvSpPr/>
          <p:nvPr/>
        </p:nvSpPr>
        <p:spPr>
          <a:xfrm rot="5400000">
            <a:off x="-1611823" y="1611822"/>
            <a:ext cx="6851573" cy="3627930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ый треугольник 8"/>
          <p:cNvSpPr/>
          <p:nvPr/>
        </p:nvSpPr>
        <p:spPr>
          <a:xfrm rot="16200000">
            <a:off x="6952249" y="1618248"/>
            <a:ext cx="6851573" cy="3627931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03762" y="3072342"/>
            <a:ext cx="10058545" cy="3260496"/>
          </a:xfrm>
          <a:prstGeom prst="roundRect">
            <a:avLst>
              <a:gd name="adj" fmla="val 19376"/>
            </a:avLst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54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Среднее профессиональное образование </a:t>
            </a:r>
          </a:p>
          <a:p>
            <a:pPr algn="ctr"/>
            <a:r>
              <a:rPr lang="ru-RU" sz="54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(СПО)</a:t>
            </a:r>
            <a:endParaRPr lang="ru-RU" sz="413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AutoShape 29"/>
          <p:cNvSpPr>
            <a:spLocks/>
          </p:cNvSpPr>
          <p:nvPr/>
        </p:nvSpPr>
        <p:spPr bwMode="auto">
          <a:xfrm rot="20685396">
            <a:off x="495568" y="2492770"/>
            <a:ext cx="1196899" cy="1084371"/>
          </a:xfrm>
          <a:custGeom>
            <a:avLst/>
            <a:gdLst>
              <a:gd name="T0" fmla="+- 0 10736 439"/>
              <a:gd name="T1" fmla="*/ T0 w 20595"/>
              <a:gd name="T2" fmla="+- 0 10869 621"/>
              <a:gd name="T3" fmla="*/ 10869 h 20497"/>
              <a:gd name="T4" fmla="+- 0 10736 439"/>
              <a:gd name="T5" fmla="*/ T4 w 20595"/>
              <a:gd name="T6" fmla="+- 0 10869 621"/>
              <a:gd name="T7" fmla="*/ 10869 h 20497"/>
              <a:gd name="T8" fmla="+- 0 10736 439"/>
              <a:gd name="T9" fmla="*/ T8 w 20595"/>
              <a:gd name="T10" fmla="+- 0 10869 621"/>
              <a:gd name="T11" fmla="*/ 10869 h 20497"/>
              <a:gd name="T12" fmla="+- 0 10736 439"/>
              <a:gd name="T13" fmla="*/ T12 w 20595"/>
              <a:gd name="T14" fmla="+- 0 10869 621"/>
              <a:gd name="T15" fmla="*/ 10869 h 2049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0595" h="20497">
                <a:moveTo>
                  <a:pt x="18898" y="1863"/>
                </a:moveTo>
                <a:cubicBezTo>
                  <a:pt x="16636" y="-621"/>
                  <a:pt x="12968" y="-621"/>
                  <a:pt x="10707" y="1863"/>
                </a:cubicBezTo>
                <a:lnTo>
                  <a:pt x="1317" y="12053"/>
                </a:lnTo>
                <a:cubicBezTo>
                  <a:pt x="-439" y="13982"/>
                  <a:pt x="-439" y="17121"/>
                  <a:pt x="1317" y="19050"/>
                </a:cubicBezTo>
                <a:cubicBezTo>
                  <a:pt x="3073" y="20979"/>
                  <a:pt x="5931" y="20979"/>
                  <a:pt x="7687" y="19050"/>
                </a:cubicBezTo>
                <a:lnTo>
                  <a:pt x="17078" y="8860"/>
                </a:lnTo>
                <a:cubicBezTo>
                  <a:pt x="18335" y="7479"/>
                  <a:pt x="18335" y="5242"/>
                  <a:pt x="17078" y="3862"/>
                </a:cubicBezTo>
                <a:cubicBezTo>
                  <a:pt x="15821" y="2482"/>
                  <a:pt x="13783" y="2482"/>
                  <a:pt x="12527" y="3862"/>
                </a:cubicBezTo>
                <a:lnTo>
                  <a:pt x="5467" y="11614"/>
                </a:lnTo>
                <a:cubicBezTo>
                  <a:pt x="5216" y="11891"/>
                  <a:pt x="5216" y="12337"/>
                  <a:pt x="5467" y="12614"/>
                </a:cubicBezTo>
                <a:cubicBezTo>
                  <a:pt x="5719" y="12890"/>
                  <a:pt x="6126" y="12890"/>
                  <a:pt x="6378" y="12614"/>
                </a:cubicBezTo>
                <a:lnTo>
                  <a:pt x="13437" y="4861"/>
                </a:lnTo>
                <a:cubicBezTo>
                  <a:pt x="14190" y="4035"/>
                  <a:pt x="15414" y="4035"/>
                  <a:pt x="16167" y="4861"/>
                </a:cubicBezTo>
                <a:cubicBezTo>
                  <a:pt x="16920" y="5688"/>
                  <a:pt x="16920" y="7034"/>
                  <a:pt x="16167" y="7860"/>
                </a:cubicBezTo>
                <a:lnTo>
                  <a:pt x="6777" y="18050"/>
                </a:lnTo>
                <a:cubicBezTo>
                  <a:pt x="5520" y="19430"/>
                  <a:pt x="3484" y="19430"/>
                  <a:pt x="2227" y="18050"/>
                </a:cubicBezTo>
                <a:cubicBezTo>
                  <a:pt x="970" y="16670"/>
                  <a:pt x="970" y="14433"/>
                  <a:pt x="2227" y="13053"/>
                </a:cubicBezTo>
                <a:lnTo>
                  <a:pt x="11525" y="2963"/>
                </a:lnTo>
                <a:cubicBezTo>
                  <a:pt x="13285" y="1030"/>
                  <a:pt x="16139" y="1030"/>
                  <a:pt x="17896" y="2963"/>
                </a:cubicBezTo>
                <a:cubicBezTo>
                  <a:pt x="19657" y="4896"/>
                  <a:pt x="19657" y="8027"/>
                  <a:pt x="17897" y="9959"/>
                </a:cubicBezTo>
                <a:lnTo>
                  <a:pt x="10929" y="17611"/>
                </a:lnTo>
                <a:cubicBezTo>
                  <a:pt x="10677" y="17888"/>
                  <a:pt x="10677" y="18334"/>
                  <a:pt x="10929" y="18610"/>
                </a:cubicBezTo>
                <a:cubicBezTo>
                  <a:pt x="11181" y="18887"/>
                  <a:pt x="11588" y="18887"/>
                  <a:pt x="11839" y="18610"/>
                </a:cubicBezTo>
                <a:lnTo>
                  <a:pt x="18898" y="10859"/>
                </a:lnTo>
                <a:cubicBezTo>
                  <a:pt x="21160" y="8375"/>
                  <a:pt x="21160" y="4347"/>
                  <a:pt x="18898" y="1863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386" y="97865"/>
            <a:ext cx="2522737" cy="2522737"/>
          </a:xfrm>
          <a:prstGeom prst="rect">
            <a:avLst/>
          </a:prstGeom>
        </p:spPr>
      </p:pic>
      <p:pic>
        <p:nvPicPr>
          <p:cNvPr id="11" name="Рисунок 10" descr="C:\Users\User\AppData\Local\Temp\Temp1_Attachments_m.shirochenko@mail.ru_2018-10-25_12-33-21.zip\dino — logo_new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35" y="199228"/>
            <a:ext cx="3700849" cy="1550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2161279" y="2161280"/>
            <a:ext cx="6851573" cy="2529016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7501705" y="2161278"/>
            <a:ext cx="6851573" cy="2529016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89238" y="1734085"/>
            <a:ext cx="11479427" cy="5012703"/>
          </a:xfrm>
          <a:prstGeom prst="round2DiagRect">
            <a:avLst>
              <a:gd name="adj1" fmla="val 13131"/>
              <a:gd name="adj2" fmla="val 0"/>
            </a:avLst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932935" y="229568"/>
            <a:ext cx="10710640" cy="822016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Проходные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баллы в 2018  году</a:t>
            </a:r>
          </a:p>
          <a:p>
            <a:pPr algn="ctr"/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440687"/>
              </p:ext>
            </p:extLst>
          </p:nvPr>
        </p:nvGraphicFramePr>
        <p:xfrm>
          <a:off x="753761" y="1913206"/>
          <a:ext cx="10889814" cy="45926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12259"/>
                <a:gridCol w="1082746"/>
                <a:gridCol w="1894809"/>
              </a:tblGrid>
              <a:tr h="653505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2800" u="none" strike="noStrike" dirty="0">
                          <a:effectLst/>
                        </a:rPr>
                        <a:t>Конкурс и проходные баллы по программам бакалавриата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912" marR="7912" marT="791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33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effectLst/>
                        </a:rPr>
                        <a:t>Направление (специальность)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912" marR="7912" marT="7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b="1" dirty="0"/>
                        <a:t>Конкурс </a:t>
                      </a:r>
                    </a:p>
                  </a:txBody>
                  <a:tcPr marL="7912" marR="7912" marT="7912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 </a:t>
                      </a:r>
                      <a:r>
                        <a:rPr lang="ru-RU" b="1" dirty="0" smtClean="0"/>
                        <a:t>Проходной балл</a:t>
                      </a:r>
                    </a:p>
                    <a:p>
                      <a:pPr algn="ctr" fontAlgn="t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912" marR="7912" marT="7912" marB="0"/>
                </a:tc>
              </a:tr>
              <a:tr h="945069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effectLst/>
                        </a:rPr>
                        <a:t>Информатика и вычислительная техника (Бакалавр)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912" marR="7912" marT="7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effectLst/>
                        </a:rPr>
                        <a:t>3,6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912" marR="7912" marT="7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effectLst/>
                        </a:rPr>
                        <a:t>214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912" marR="7912" marT="7912" marB="0"/>
                </a:tc>
              </a:tr>
              <a:tr h="633397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effectLst/>
                        </a:rPr>
                        <a:t>Прикладная информатика (Бакалавр)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912" marR="7912" marT="7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effectLst/>
                        </a:rPr>
                        <a:t>3,73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912" marR="7912" marT="7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effectLst/>
                        </a:rPr>
                        <a:t>216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912" marR="7912" marT="7912" marB="0"/>
                </a:tc>
              </a:tr>
              <a:tr h="439892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Строительство (Бакалавр)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912" marR="7912" marT="7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effectLst/>
                        </a:rPr>
                        <a:t>1,8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912" marR="7912" marT="7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effectLst/>
                        </a:rPr>
                        <a:t>141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912" marR="7912" marT="7912" marB="0"/>
                </a:tc>
              </a:tr>
              <a:tr h="1297419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effectLst/>
                        </a:rPr>
                        <a:t>Эксплуатация транспортно-технологических машин и комплексов (Бакалавр)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912" marR="7912" marT="7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effectLst/>
                        </a:rPr>
                        <a:t>1,73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912" marR="7912" marT="79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effectLst/>
                        </a:rPr>
                        <a:t>165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912" marR="7912" marT="7912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68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2161279" y="2161280"/>
            <a:ext cx="6851573" cy="2529016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7501705" y="2161278"/>
            <a:ext cx="6851573" cy="2529016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24017" y="1330579"/>
            <a:ext cx="11207578" cy="5447101"/>
          </a:xfrm>
          <a:prstGeom prst="round2DiagRect">
            <a:avLst>
              <a:gd name="adj1" fmla="val 13131"/>
              <a:gd name="adj2" fmla="val 0"/>
            </a:avLst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710514" y="254282"/>
            <a:ext cx="11028405" cy="822016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Проходные баллы в 2018  году</a:t>
            </a:r>
          </a:p>
          <a:p>
            <a:pPr algn="ctr"/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203792"/>
              </p:ext>
            </p:extLst>
          </p:nvPr>
        </p:nvGraphicFramePr>
        <p:xfrm>
          <a:off x="1007076" y="1496292"/>
          <a:ext cx="10688594" cy="51516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11428"/>
                <a:gridCol w="2777166"/>
              </a:tblGrid>
              <a:tr h="4573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2800" u="none" strike="noStrike" dirty="0">
                          <a:effectLst/>
                        </a:rPr>
                        <a:t>Конкурс и проходные баллы по специальностям СПО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72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Наименование специальности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Проходной балл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490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 dirty="0">
                          <a:effectLst/>
                        </a:rPr>
                        <a:t>Организация перевозок и управление на транспорте (по видам)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4,2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295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2000" u="none" strike="noStrike" dirty="0">
                          <a:effectLst/>
                        </a:rPr>
                        <a:t>Гостиничное дело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3,8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5656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 dirty="0">
                          <a:effectLst/>
                        </a:rPr>
                        <a:t>Информационные системы и программирование 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4,1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17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 dirty="0">
                          <a:effectLst/>
                        </a:rPr>
                        <a:t>Строительство и эксплуатация зданий и сооружений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3,8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490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 dirty="0">
                          <a:effectLst/>
                        </a:rPr>
                        <a:t>Рациональное использование </a:t>
                      </a:r>
                      <a:r>
                        <a:rPr lang="ru-RU" sz="2000" u="none" strike="noStrike" dirty="0" err="1">
                          <a:effectLst/>
                        </a:rPr>
                        <a:t>природохозяйственных</a:t>
                      </a:r>
                      <a:r>
                        <a:rPr lang="ru-RU" sz="2000" u="none" strike="noStrike" dirty="0">
                          <a:effectLst/>
                        </a:rPr>
                        <a:t> комплексов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smtClean="0">
                          <a:effectLst/>
                        </a:rPr>
                        <a:t>3,8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17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 dirty="0">
                          <a:effectLst/>
                        </a:rPr>
                        <a:t>Сервис на транспорте (по видам транспорта)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3,8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490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u="none" strike="noStrike">
                          <a:effectLst/>
                        </a:rPr>
                        <a:t>Техническое обслуживание и ремонт двигателей, систем и агрегатов автомобилей</a:t>
                      </a:r>
                      <a:endParaRPr lang="ru-RU" sz="20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3,5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329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2161279" y="2161280"/>
            <a:ext cx="6851573" cy="2529016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7501705" y="2161278"/>
            <a:ext cx="6851573" cy="2529016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781970" y="1413165"/>
            <a:ext cx="9696026" cy="451262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rgbClr val="002060"/>
                </a:solidFill>
              </a:rPr>
              <a:t>15 ноября в 16:00 ч.  (корпус ДЗФС, 23),</a:t>
            </a:r>
          </a:p>
          <a:p>
            <a:r>
              <a:rPr lang="ru-RU" sz="3200" dirty="0">
                <a:solidFill>
                  <a:srgbClr val="002060"/>
                </a:solidFill>
              </a:rPr>
              <a:t>22 ноября в 16:00 ч.  (корпус Космонавтов, 33). </a:t>
            </a:r>
            <a:endParaRPr lang="ru-RU" sz="3200" dirty="0" smtClean="0">
              <a:solidFill>
                <a:srgbClr val="002060"/>
              </a:solidFill>
            </a:endParaRPr>
          </a:p>
          <a:p>
            <a:r>
              <a:rPr lang="ru-RU" sz="3200" dirty="0" smtClean="0">
                <a:solidFill>
                  <a:srgbClr val="002060"/>
                </a:solidFill>
              </a:rPr>
              <a:t>16 </a:t>
            </a:r>
            <a:r>
              <a:rPr lang="ru-RU" sz="3200" dirty="0">
                <a:solidFill>
                  <a:srgbClr val="002060"/>
                </a:solidFill>
              </a:rPr>
              <a:t>февраля в 13:00 ч. (корпус ДЗФС, 23),</a:t>
            </a:r>
          </a:p>
          <a:p>
            <a:r>
              <a:rPr lang="ru-RU" sz="3200" dirty="0">
                <a:solidFill>
                  <a:srgbClr val="002060"/>
                </a:solidFill>
              </a:rPr>
              <a:t>21 февраля в 16:00 ч. (корпус Космонавтов,33).                                                                                                                                                    11 апреля в 16:00 ч.(корпус Космонавтов,33), </a:t>
            </a:r>
          </a:p>
          <a:p>
            <a:r>
              <a:rPr lang="ru-RU" sz="3200" dirty="0">
                <a:solidFill>
                  <a:srgbClr val="002060"/>
                </a:solidFill>
              </a:rPr>
              <a:t>18 апреля в 16:00 ч. (корпус ДЗФС, 23)  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0196361" y="47271"/>
            <a:ext cx="1817986" cy="1773690"/>
            <a:chOff x="2455124" y="3099695"/>
            <a:chExt cx="2038635" cy="1907241"/>
          </a:xfrm>
        </p:grpSpPr>
        <p:sp>
          <p:nvSpPr>
            <p:cNvPr id="6" name="Rectangle: Rounded Corners 50"/>
            <p:cNvSpPr/>
            <p:nvPr/>
          </p:nvSpPr>
          <p:spPr>
            <a:xfrm>
              <a:off x="2455124" y="3099695"/>
              <a:ext cx="2038635" cy="1907241"/>
            </a:xfrm>
            <a:prstGeom prst="roundRect">
              <a:avLst>
                <a:gd name="adj" fmla="val 9577"/>
              </a:avLst>
            </a:prstGeom>
            <a:solidFill>
              <a:schemeClr val="accent6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endParaRPr lang="ru-RU" dirty="0">
                <a:solidFill>
                  <a:srgbClr val="000099"/>
                </a:solidFill>
                <a:latin typeface="Arial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1208" y="3220082"/>
              <a:ext cx="1666465" cy="1666465"/>
            </a:xfrm>
            <a:prstGeom prst="rect">
              <a:avLst/>
            </a:prstGeom>
          </p:spPr>
        </p:pic>
      </p:grp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781970" y="118754"/>
            <a:ext cx="9320573" cy="979325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Дни открытых дверей:</a:t>
            </a:r>
          </a:p>
        </p:txBody>
      </p:sp>
    </p:spTree>
    <p:extLst>
      <p:ext uri="{BB962C8B-B14F-4D97-AF65-F5344CB8AC3E}">
        <p14:creationId xmlns:p14="http://schemas.microsoft.com/office/powerpoint/2010/main" val="13340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412" y="297000"/>
            <a:ext cx="4597940" cy="3055433"/>
          </a:xfrm>
          <a:prstGeom prst="rect">
            <a:avLst/>
          </a:prstGeom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239" y="2867357"/>
            <a:ext cx="6590489" cy="3691894"/>
          </a:xfrm>
          <a:prstGeom prst="rect">
            <a:avLst/>
          </a:prstGeom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</p:spPr>
      </p:pic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037230" y="832513"/>
            <a:ext cx="4059253" cy="1337481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Робототехника и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</a:rPr>
              <a:t>прототипирование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3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p.userapi.com/c830709/v830709259/740e2/0a4Dhcicj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41" y="2777551"/>
            <a:ext cx="4970835" cy="3728127"/>
          </a:xfrm>
          <a:prstGeom prst="rect">
            <a:avLst/>
          </a:prstGeom>
          <a:noFill/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306" y="228904"/>
            <a:ext cx="4455580" cy="3324442"/>
          </a:xfrm>
          <a:prstGeom prst="rect">
            <a:avLst/>
          </a:prstGeom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</p:spPr>
      </p:pic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pp.userapi.com/c850036/v850036778/9da84/nSNkVZQk_I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3" b="14229"/>
          <a:stretch/>
        </p:blipFill>
        <p:spPr bwMode="auto">
          <a:xfrm flipH="1">
            <a:off x="7156316" y="3807166"/>
            <a:ext cx="2237130" cy="2797015"/>
          </a:xfrm>
          <a:prstGeom prst="rect">
            <a:avLst/>
          </a:prstGeom>
          <a:noFill/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63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38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Лаборатория Моделирования и прототипирования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8" y="1719618"/>
            <a:ext cx="5074763" cy="32891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77468" y="1213396"/>
            <a:ext cx="563652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Дмитровском институте непрерывного образования в рамках обучения студентов по направлению ИВТ в учебный план была введена новая компетенция 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Прототипирование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данной компетенции студенты проходят подготовку для выступлении на чемпионатах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Russia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уровней (вплоть до национального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52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0" y="3222189"/>
            <a:ext cx="6083299" cy="36358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99" y="0"/>
            <a:ext cx="6083299" cy="32221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426428"/>
            <a:ext cx="5032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Компьютерный класс лаборатории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JuniorsSkills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900" y="4855428"/>
            <a:ext cx="49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Компьютерный класс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лаборатории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FutureSkills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002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3" y="2124217"/>
            <a:ext cx="5765800" cy="4324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50" y="1592997"/>
            <a:ext cx="5687200" cy="426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2388" y="762000"/>
            <a:ext cx="10290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cs typeface="Times New Roman" panose="02020603050405020304" pitchFamily="18" charset="0"/>
              </a:rPr>
              <a:t>Работа студента </a:t>
            </a:r>
            <a:r>
              <a:rPr lang="ru-RU" sz="2400" dirty="0"/>
              <a:t> </a:t>
            </a:r>
            <a:r>
              <a:rPr lang="ru-RU" sz="2400" dirty="0" smtClean="0">
                <a:cs typeface="Times New Roman" panose="02020603050405020304" pitchFamily="18" charset="0"/>
              </a:rPr>
              <a:t> Жданова Дмитрия, специальность ТОРАТ:</a:t>
            </a:r>
          </a:p>
          <a:p>
            <a:pPr algn="ctr"/>
            <a:r>
              <a:rPr lang="ru-RU" sz="2400" dirty="0" smtClean="0"/>
              <a:t>Проектирование </a:t>
            </a:r>
            <a:r>
              <a:rPr lang="ru-RU" sz="2400" dirty="0"/>
              <a:t>и </a:t>
            </a:r>
            <a:r>
              <a:rPr lang="ru-RU" sz="2400" dirty="0" smtClean="0"/>
              <a:t>изготовление трансмиссии</a:t>
            </a:r>
            <a:endParaRPr lang="ru-RU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758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7042" y="-687042"/>
            <a:ext cx="4239316" cy="5613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2592600"/>
            <a:ext cx="5687200" cy="426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17000" y="228600"/>
            <a:ext cx="508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оснащена разным высокотехнологичным оборудованием для достижения поставленных задач в обучении и подготовки студентов к чемпионатам.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00" y="4771593"/>
            <a:ext cx="508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внеурочное время студенты могут реализовывать любые свои идеи и создавать изделия из разных материалов: будь то мягкий силикон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твердый пластик.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465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3558"/>
            <a:ext cx="4362680" cy="3514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80" y="3343558"/>
            <a:ext cx="6927620" cy="35144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785" y="204716"/>
            <a:ext cx="63098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Компетенция «Прототипирование» содержит в себе множество модулей, которые затрагивают разные технологии создания прототипов: будь то вытачивание изделия на фрезерном ЧПУ станке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выращивание его же на 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принтере, также его создание с помощью технологии вакуумной формовки.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223" y="0"/>
            <a:ext cx="4458077" cy="33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8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50"/>
          <p:cNvSpPr/>
          <p:nvPr/>
        </p:nvSpPr>
        <p:spPr>
          <a:xfrm rot="2700000">
            <a:off x="498768" y="-1114673"/>
            <a:ext cx="860158" cy="211030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extBox 1"/>
          <p:cNvSpPr txBox="1"/>
          <p:nvPr/>
        </p:nvSpPr>
        <p:spPr>
          <a:xfrm>
            <a:off x="1512365" y="1148804"/>
            <a:ext cx="8655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/>
              <a:t>Информационные системы и </a:t>
            </a:r>
          </a:p>
          <a:p>
            <a:pPr lvl="0"/>
            <a:r>
              <a:rPr lang="ru-RU" sz="3200" b="1" dirty="0"/>
              <a:t>программирование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5140" y="2569995"/>
            <a:ext cx="8598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/>
              <a:t>Строительство и эксплуатация зданий и сооружений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2238" y="3815712"/>
            <a:ext cx="8598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Техническое обслуживание и ремонт двигателей, </a:t>
            </a:r>
          </a:p>
          <a:p>
            <a:r>
              <a:rPr lang="ru-RU" sz="3200" b="1" dirty="0"/>
              <a:t>систем и агрегатов автомобилей</a:t>
            </a:r>
          </a:p>
        </p:txBody>
      </p:sp>
      <p:sp>
        <p:nvSpPr>
          <p:cNvPr id="31" name="Freeform 97"/>
          <p:cNvSpPr>
            <a:spLocks noChangeArrowheads="1"/>
          </p:cNvSpPr>
          <p:nvPr/>
        </p:nvSpPr>
        <p:spPr bwMode="auto">
          <a:xfrm>
            <a:off x="999858" y="1424488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2" name="Freeform 97"/>
          <p:cNvSpPr>
            <a:spLocks noChangeArrowheads="1"/>
          </p:cNvSpPr>
          <p:nvPr/>
        </p:nvSpPr>
        <p:spPr bwMode="auto">
          <a:xfrm>
            <a:off x="1019660" y="2844528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3" name="Freeform 97"/>
          <p:cNvSpPr>
            <a:spLocks noChangeArrowheads="1"/>
          </p:cNvSpPr>
          <p:nvPr/>
        </p:nvSpPr>
        <p:spPr bwMode="auto">
          <a:xfrm>
            <a:off x="1022889" y="4254941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grpSp>
        <p:nvGrpSpPr>
          <p:cNvPr id="25" name="Group 115"/>
          <p:cNvGrpSpPr/>
          <p:nvPr/>
        </p:nvGrpSpPr>
        <p:grpSpPr>
          <a:xfrm>
            <a:off x="10336758" y="4171320"/>
            <a:ext cx="905817" cy="758428"/>
            <a:chOff x="2951142" y="2589225"/>
            <a:chExt cx="468313" cy="392113"/>
          </a:xfrm>
          <a:solidFill>
            <a:schemeClr val="tx1"/>
          </a:solidFill>
        </p:grpSpPr>
        <p:sp>
          <p:nvSpPr>
            <p:cNvPr id="26" name="Freeform 13"/>
            <p:cNvSpPr>
              <a:spLocks noEditPoints="1"/>
            </p:cNvSpPr>
            <p:nvPr/>
          </p:nvSpPr>
          <p:spPr bwMode="auto">
            <a:xfrm>
              <a:off x="2951142" y="2646375"/>
              <a:ext cx="284163" cy="284163"/>
            </a:xfrm>
            <a:custGeom>
              <a:avLst/>
              <a:gdLst/>
              <a:ahLst/>
              <a:cxnLst>
                <a:cxn ang="0">
                  <a:pos x="208" y="331"/>
                </a:cxn>
                <a:cxn ang="0">
                  <a:pos x="239" y="322"/>
                </a:cxn>
                <a:cxn ang="0">
                  <a:pos x="286" y="326"/>
                </a:cxn>
                <a:cxn ang="0">
                  <a:pos x="307" y="267"/>
                </a:cxn>
                <a:cxn ang="0">
                  <a:pos x="328" y="223"/>
                </a:cxn>
                <a:cxn ang="0">
                  <a:pos x="359" y="150"/>
                </a:cxn>
                <a:cxn ang="0">
                  <a:pos x="328" y="136"/>
                </a:cxn>
                <a:cxn ang="0">
                  <a:pos x="307" y="91"/>
                </a:cxn>
                <a:cxn ang="0">
                  <a:pos x="267" y="51"/>
                </a:cxn>
                <a:cxn ang="0">
                  <a:pos x="239" y="37"/>
                </a:cxn>
                <a:cxn ang="0">
                  <a:pos x="208" y="0"/>
                </a:cxn>
                <a:cxn ang="0">
                  <a:pos x="179" y="65"/>
                </a:cxn>
                <a:cxn ang="0">
                  <a:pos x="213" y="70"/>
                </a:cxn>
                <a:cxn ang="0">
                  <a:pos x="244" y="85"/>
                </a:cxn>
                <a:cxn ang="0">
                  <a:pos x="267" y="106"/>
                </a:cxn>
                <a:cxn ang="0">
                  <a:pos x="284" y="134"/>
                </a:cxn>
                <a:cxn ang="0">
                  <a:pos x="293" y="168"/>
                </a:cxn>
                <a:cxn ang="0">
                  <a:pos x="293" y="191"/>
                </a:cxn>
                <a:cxn ang="0">
                  <a:pos x="284" y="223"/>
                </a:cxn>
                <a:cxn ang="0">
                  <a:pos x="267" y="252"/>
                </a:cxn>
                <a:cxn ang="0">
                  <a:pos x="244" y="274"/>
                </a:cxn>
                <a:cxn ang="0">
                  <a:pos x="213" y="289"/>
                </a:cxn>
                <a:cxn ang="0">
                  <a:pos x="179" y="294"/>
                </a:cxn>
                <a:cxn ang="0">
                  <a:pos x="32" y="286"/>
                </a:cxn>
                <a:cxn ang="0">
                  <a:pos x="92" y="307"/>
                </a:cxn>
                <a:cxn ang="0">
                  <a:pos x="135" y="327"/>
                </a:cxn>
                <a:cxn ang="0">
                  <a:pos x="179" y="358"/>
                </a:cxn>
                <a:cxn ang="0">
                  <a:pos x="179" y="294"/>
                </a:cxn>
                <a:cxn ang="0">
                  <a:pos x="145" y="289"/>
                </a:cxn>
                <a:cxn ang="0">
                  <a:pos x="115" y="274"/>
                </a:cxn>
                <a:cxn ang="0">
                  <a:pos x="92" y="252"/>
                </a:cxn>
                <a:cxn ang="0">
                  <a:pos x="74" y="223"/>
                </a:cxn>
                <a:cxn ang="0">
                  <a:pos x="66" y="191"/>
                </a:cxn>
                <a:cxn ang="0">
                  <a:pos x="66" y="168"/>
                </a:cxn>
                <a:cxn ang="0">
                  <a:pos x="74" y="134"/>
                </a:cxn>
                <a:cxn ang="0">
                  <a:pos x="92" y="106"/>
                </a:cxn>
                <a:cxn ang="0">
                  <a:pos x="115" y="85"/>
                </a:cxn>
                <a:cxn ang="0">
                  <a:pos x="145" y="70"/>
                </a:cxn>
                <a:cxn ang="0">
                  <a:pos x="179" y="65"/>
                </a:cxn>
                <a:cxn ang="0">
                  <a:pos x="179" y="0"/>
                </a:cxn>
                <a:cxn ang="0">
                  <a:pos x="151" y="27"/>
                </a:cxn>
                <a:cxn ang="0">
                  <a:pos x="105" y="43"/>
                </a:cxn>
                <a:cxn ang="0">
                  <a:pos x="32" y="72"/>
                </a:cxn>
                <a:cxn ang="0">
                  <a:pos x="43" y="105"/>
                </a:cxn>
                <a:cxn ang="0">
                  <a:pos x="27" y="150"/>
                </a:cxn>
                <a:cxn ang="0">
                  <a:pos x="27" y="207"/>
                </a:cxn>
                <a:cxn ang="0">
                  <a:pos x="36" y="238"/>
                </a:cxn>
                <a:cxn ang="0">
                  <a:pos x="52" y="267"/>
                </a:cxn>
              </a:cxnLst>
              <a:rect l="0" t="0" r="r" b="b"/>
              <a:pathLst>
                <a:path w="359" h="358">
                  <a:moveTo>
                    <a:pt x="179" y="358"/>
                  </a:moveTo>
                  <a:lnTo>
                    <a:pt x="208" y="358"/>
                  </a:lnTo>
                  <a:lnTo>
                    <a:pt x="208" y="331"/>
                  </a:lnTo>
                  <a:lnTo>
                    <a:pt x="208" y="331"/>
                  </a:lnTo>
                  <a:lnTo>
                    <a:pt x="224" y="327"/>
                  </a:lnTo>
                  <a:lnTo>
                    <a:pt x="239" y="322"/>
                  </a:lnTo>
                  <a:lnTo>
                    <a:pt x="254" y="315"/>
                  </a:lnTo>
                  <a:lnTo>
                    <a:pt x="267" y="307"/>
                  </a:lnTo>
                  <a:lnTo>
                    <a:pt x="286" y="326"/>
                  </a:lnTo>
                  <a:lnTo>
                    <a:pt x="326" y="286"/>
                  </a:lnTo>
                  <a:lnTo>
                    <a:pt x="307" y="267"/>
                  </a:lnTo>
                  <a:lnTo>
                    <a:pt x="307" y="267"/>
                  </a:lnTo>
                  <a:lnTo>
                    <a:pt x="315" y="253"/>
                  </a:lnTo>
                  <a:lnTo>
                    <a:pt x="323" y="238"/>
                  </a:lnTo>
                  <a:lnTo>
                    <a:pt x="328" y="223"/>
                  </a:lnTo>
                  <a:lnTo>
                    <a:pt x="331" y="207"/>
                  </a:lnTo>
                  <a:lnTo>
                    <a:pt x="359" y="207"/>
                  </a:lnTo>
                  <a:lnTo>
                    <a:pt x="359" y="150"/>
                  </a:lnTo>
                  <a:lnTo>
                    <a:pt x="331" y="150"/>
                  </a:lnTo>
                  <a:lnTo>
                    <a:pt x="331" y="150"/>
                  </a:lnTo>
                  <a:lnTo>
                    <a:pt x="328" y="136"/>
                  </a:lnTo>
                  <a:lnTo>
                    <a:pt x="323" y="119"/>
                  </a:lnTo>
                  <a:lnTo>
                    <a:pt x="315" y="105"/>
                  </a:lnTo>
                  <a:lnTo>
                    <a:pt x="307" y="91"/>
                  </a:lnTo>
                  <a:lnTo>
                    <a:pt x="326" y="72"/>
                  </a:lnTo>
                  <a:lnTo>
                    <a:pt x="286" y="33"/>
                  </a:lnTo>
                  <a:lnTo>
                    <a:pt x="267" y="51"/>
                  </a:lnTo>
                  <a:lnTo>
                    <a:pt x="267" y="51"/>
                  </a:lnTo>
                  <a:lnTo>
                    <a:pt x="254" y="43"/>
                  </a:lnTo>
                  <a:lnTo>
                    <a:pt x="239" y="37"/>
                  </a:lnTo>
                  <a:lnTo>
                    <a:pt x="224" y="30"/>
                  </a:lnTo>
                  <a:lnTo>
                    <a:pt x="208" y="27"/>
                  </a:lnTo>
                  <a:lnTo>
                    <a:pt x="208" y="0"/>
                  </a:lnTo>
                  <a:lnTo>
                    <a:pt x="179" y="0"/>
                  </a:lnTo>
                  <a:lnTo>
                    <a:pt x="179" y="65"/>
                  </a:lnTo>
                  <a:lnTo>
                    <a:pt x="179" y="65"/>
                  </a:lnTo>
                  <a:lnTo>
                    <a:pt x="190" y="65"/>
                  </a:lnTo>
                  <a:lnTo>
                    <a:pt x="203" y="68"/>
                  </a:lnTo>
                  <a:lnTo>
                    <a:pt x="213" y="70"/>
                  </a:lnTo>
                  <a:lnTo>
                    <a:pt x="224" y="74"/>
                  </a:lnTo>
                  <a:lnTo>
                    <a:pt x="234" y="79"/>
                  </a:lnTo>
                  <a:lnTo>
                    <a:pt x="244" y="85"/>
                  </a:lnTo>
                  <a:lnTo>
                    <a:pt x="252" y="91"/>
                  </a:lnTo>
                  <a:lnTo>
                    <a:pt x="260" y="98"/>
                  </a:lnTo>
                  <a:lnTo>
                    <a:pt x="267" y="106"/>
                  </a:lnTo>
                  <a:lnTo>
                    <a:pt x="275" y="116"/>
                  </a:lnTo>
                  <a:lnTo>
                    <a:pt x="279" y="124"/>
                  </a:lnTo>
                  <a:lnTo>
                    <a:pt x="284" y="134"/>
                  </a:lnTo>
                  <a:lnTo>
                    <a:pt x="288" y="145"/>
                  </a:lnTo>
                  <a:lnTo>
                    <a:pt x="292" y="157"/>
                  </a:lnTo>
                  <a:lnTo>
                    <a:pt x="293" y="168"/>
                  </a:lnTo>
                  <a:lnTo>
                    <a:pt x="293" y="179"/>
                  </a:lnTo>
                  <a:lnTo>
                    <a:pt x="293" y="179"/>
                  </a:lnTo>
                  <a:lnTo>
                    <a:pt x="293" y="191"/>
                  </a:lnTo>
                  <a:lnTo>
                    <a:pt x="292" y="202"/>
                  </a:lnTo>
                  <a:lnTo>
                    <a:pt x="288" y="213"/>
                  </a:lnTo>
                  <a:lnTo>
                    <a:pt x="284" y="223"/>
                  </a:lnTo>
                  <a:lnTo>
                    <a:pt x="279" y="233"/>
                  </a:lnTo>
                  <a:lnTo>
                    <a:pt x="275" y="243"/>
                  </a:lnTo>
                  <a:lnTo>
                    <a:pt x="267" y="252"/>
                  </a:lnTo>
                  <a:lnTo>
                    <a:pt x="260" y="260"/>
                  </a:lnTo>
                  <a:lnTo>
                    <a:pt x="252" y="268"/>
                  </a:lnTo>
                  <a:lnTo>
                    <a:pt x="244" y="274"/>
                  </a:lnTo>
                  <a:lnTo>
                    <a:pt x="234" y="280"/>
                  </a:lnTo>
                  <a:lnTo>
                    <a:pt x="224" y="285"/>
                  </a:lnTo>
                  <a:lnTo>
                    <a:pt x="213" y="289"/>
                  </a:lnTo>
                  <a:lnTo>
                    <a:pt x="203" y="291"/>
                  </a:lnTo>
                  <a:lnTo>
                    <a:pt x="190" y="293"/>
                  </a:lnTo>
                  <a:lnTo>
                    <a:pt x="179" y="294"/>
                  </a:lnTo>
                  <a:lnTo>
                    <a:pt x="179" y="358"/>
                  </a:lnTo>
                  <a:close/>
                  <a:moveTo>
                    <a:pt x="52" y="267"/>
                  </a:moveTo>
                  <a:lnTo>
                    <a:pt x="32" y="286"/>
                  </a:lnTo>
                  <a:lnTo>
                    <a:pt x="73" y="326"/>
                  </a:lnTo>
                  <a:lnTo>
                    <a:pt x="92" y="307"/>
                  </a:lnTo>
                  <a:lnTo>
                    <a:pt x="92" y="307"/>
                  </a:lnTo>
                  <a:lnTo>
                    <a:pt x="105" y="315"/>
                  </a:lnTo>
                  <a:lnTo>
                    <a:pt x="120" y="322"/>
                  </a:lnTo>
                  <a:lnTo>
                    <a:pt x="135" y="327"/>
                  </a:lnTo>
                  <a:lnTo>
                    <a:pt x="151" y="331"/>
                  </a:lnTo>
                  <a:lnTo>
                    <a:pt x="151" y="358"/>
                  </a:lnTo>
                  <a:lnTo>
                    <a:pt x="179" y="358"/>
                  </a:lnTo>
                  <a:lnTo>
                    <a:pt x="179" y="294"/>
                  </a:lnTo>
                  <a:lnTo>
                    <a:pt x="179" y="294"/>
                  </a:lnTo>
                  <a:lnTo>
                    <a:pt x="179" y="294"/>
                  </a:lnTo>
                  <a:lnTo>
                    <a:pt x="168" y="293"/>
                  </a:lnTo>
                  <a:lnTo>
                    <a:pt x="156" y="291"/>
                  </a:lnTo>
                  <a:lnTo>
                    <a:pt x="145" y="289"/>
                  </a:lnTo>
                  <a:lnTo>
                    <a:pt x="135" y="285"/>
                  </a:lnTo>
                  <a:lnTo>
                    <a:pt x="125" y="280"/>
                  </a:lnTo>
                  <a:lnTo>
                    <a:pt x="115" y="274"/>
                  </a:lnTo>
                  <a:lnTo>
                    <a:pt x="106" y="268"/>
                  </a:lnTo>
                  <a:lnTo>
                    <a:pt x="99" y="260"/>
                  </a:lnTo>
                  <a:lnTo>
                    <a:pt x="92" y="252"/>
                  </a:lnTo>
                  <a:lnTo>
                    <a:pt x="84" y="243"/>
                  </a:lnTo>
                  <a:lnTo>
                    <a:pt x="79" y="233"/>
                  </a:lnTo>
                  <a:lnTo>
                    <a:pt x="74" y="223"/>
                  </a:lnTo>
                  <a:lnTo>
                    <a:pt x="71" y="213"/>
                  </a:lnTo>
                  <a:lnTo>
                    <a:pt x="67" y="202"/>
                  </a:lnTo>
                  <a:lnTo>
                    <a:pt x="66" y="191"/>
                  </a:lnTo>
                  <a:lnTo>
                    <a:pt x="64" y="179"/>
                  </a:lnTo>
                  <a:lnTo>
                    <a:pt x="64" y="179"/>
                  </a:lnTo>
                  <a:lnTo>
                    <a:pt x="66" y="168"/>
                  </a:lnTo>
                  <a:lnTo>
                    <a:pt x="67" y="157"/>
                  </a:lnTo>
                  <a:lnTo>
                    <a:pt x="71" y="145"/>
                  </a:lnTo>
                  <a:lnTo>
                    <a:pt x="74" y="134"/>
                  </a:lnTo>
                  <a:lnTo>
                    <a:pt x="79" y="124"/>
                  </a:lnTo>
                  <a:lnTo>
                    <a:pt x="84" y="116"/>
                  </a:lnTo>
                  <a:lnTo>
                    <a:pt x="92" y="106"/>
                  </a:lnTo>
                  <a:lnTo>
                    <a:pt x="99" y="98"/>
                  </a:lnTo>
                  <a:lnTo>
                    <a:pt x="106" y="91"/>
                  </a:lnTo>
                  <a:lnTo>
                    <a:pt x="115" y="85"/>
                  </a:lnTo>
                  <a:lnTo>
                    <a:pt x="125" y="79"/>
                  </a:lnTo>
                  <a:lnTo>
                    <a:pt x="135" y="74"/>
                  </a:lnTo>
                  <a:lnTo>
                    <a:pt x="145" y="70"/>
                  </a:lnTo>
                  <a:lnTo>
                    <a:pt x="156" y="68"/>
                  </a:lnTo>
                  <a:lnTo>
                    <a:pt x="168" y="65"/>
                  </a:lnTo>
                  <a:lnTo>
                    <a:pt x="179" y="65"/>
                  </a:lnTo>
                  <a:lnTo>
                    <a:pt x="179" y="65"/>
                  </a:lnTo>
                  <a:lnTo>
                    <a:pt x="179" y="65"/>
                  </a:lnTo>
                  <a:lnTo>
                    <a:pt x="179" y="0"/>
                  </a:lnTo>
                  <a:lnTo>
                    <a:pt x="151" y="0"/>
                  </a:lnTo>
                  <a:lnTo>
                    <a:pt x="151" y="27"/>
                  </a:lnTo>
                  <a:lnTo>
                    <a:pt x="151" y="27"/>
                  </a:lnTo>
                  <a:lnTo>
                    <a:pt x="135" y="30"/>
                  </a:lnTo>
                  <a:lnTo>
                    <a:pt x="120" y="37"/>
                  </a:lnTo>
                  <a:lnTo>
                    <a:pt x="105" y="43"/>
                  </a:lnTo>
                  <a:lnTo>
                    <a:pt x="92" y="51"/>
                  </a:lnTo>
                  <a:lnTo>
                    <a:pt x="73" y="33"/>
                  </a:lnTo>
                  <a:lnTo>
                    <a:pt x="32" y="72"/>
                  </a:lnTo>
                  <a:lnTo>
                    <a:pt x="52" y="91"/>
                  </a:lnTo>
                  <a:lnTo>
                    <a:pt x="52" y="91"/>
                  </a:lnTo>
                  <a:lnTo>
                    <a:pt x="43" y="105"/>
                  </a:lnTo>
                  <a:lnTo>
                    <a:pt x="36" y="119"/>
                  </a:lnTo>
                  <a:lnTo>
                    <a:pt x="31" y="136"/>
                  </a:lnTo>
                  <a:lnTo>
                    <a:pt x="27" y="150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27" y="207"/>
                  </a:lnTo>
                  <a:lnTo>
                    <a:pt x="27" y="207"/>
                  </a:lnTo>
                  <a:lnTo>
                    <a:pt x="31" y="223"/>
                  </a:lnTo>
                  <a:lnTo>
                    <a:pt x="36" y="238"/>
                  </a:lnTo>
                  <a:lnTo>
                    <a:pt x="43" y="253"/>
                  </a:lnTo>
                  <a:lnTo>
                    <a:pt x="52" y="267"/>
                  </a:lnTo>
                  <a:lnTo>
                    <a:pt x="52" y="2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7" name="Freeform 14"/>
            <p:cNvSpPr>
              <a:spLocks noEditPoints="1"/>
            </p:cNvSpPr>
            <p:nvPr/>
          </p:nvSpPr>
          <p:spPr bwMode="auto">
            <a:xfrm>
              <a:off x="3233717" y="2798775"/>
              <a:ext cx="182563" cy="182563"/>
            </a:xfrm>
            <a:custGeom>
              <a:avLst/>
              <a:gdLst/>
              <a:ahLst/>
              <a:cxnLst>
                <a:cxn ang="0">
                  <a:pos x="131" y="20"/>
                </a:cxn>
                <a:cxn ang="0">
                  <a:pos x="152" y="6"/>
                </a:cxn>
                <a:cxn ang="0">
                  <a:pos x="183" y="21"/>
                </a:cxn>
                <a:cxn ang="0">
                  <a:pos x="179" y="42"/>
                </a:cxn>
                <a:cxn ang="0">
                  <a:pos x="198" y="64"/>
                </a:cxn>
                <a:cxn ang="0">
                  <a:pos x="219" y="64"/>
                </a:cxn>
                <a:cxn ang="0">
                  <a:pos x="230" y="97"/>
                </a:cxn>
                <a:cxn ang="0">
                  <a:pos x="213" y="109"/>
                </a:cxn>
                <a:cxn ang="0">
                  <a:pos x="210" y="137"/>
                </a:cxn>
                <a:cxn ang="0">
                  <a:pos x="225" y="152"/>
                </a:cxn>
                <a:cxn ang="0">
                  <a:pos x="210" y="183"/>
                </a:cxn>
                <a:cxn ang="0">
                  <a:pos x="189" y="179"/>
                </a:cxn>
                <a:cxn ang="0">
                  <a:pos x="167" y="198"/>
                </a:cxn>
                <a:cxn ang="0">
                  <a:pos x="167" y="220"/>
                </a:cxn>
                <a:cxn ang="0">
                  <a:pos x="135" y="230"/>
                </a:cxn>
                <a:cxn ang="0">
                  <a:pos x="123" y="213"/>
                </a:cxn>
                <a:cxn ang="0">
                  <a:pos x="115" y="163"/>
                </a:cxn>
                <a:cxn ang="0">
                  <a:pos x="136" y="158"/>
                </a:cxn>
                <a:cxn ang="0">
                  <a:pos x="153" y="144"/>
                </a:cxn>
                <a:cxn ang="0">
                  <a:pos x="161" y="131"/>
                </a:cxn>
                <a:cxn ang="0">
                  <a:pos x="161" y="103"/>
                </a:cxn>
                <a:cxn ang="0">
                  <a:pos x="147" y="80"/>
                </a:cxn>
                <a:cxn ang="0">
                  <a:pos x="130" y="71"/>
                </a:cxn>
                <a:cxn ang="0">
                  <a:pos x="115" y="19"/>
                </a:cxn>
                <a:cxn ang="0">
                  <a:pos x="11" y="167"/>
                </a:cxn>
                <a:cxn ang="0">
                  <a:pos x="1" y="135"/>
                </a:cxn>
                <a:cxn ang="0">
                  <a:pos x="19" y="123"/>
                </a:cxn>
                <a:cxn ang="0">
                  <a:pos x="20" y="94"/>
                </a:cxn>
                <a:cxn ang="0">
                  <a:pos x="5" y="79"/>
                </a:cxn>
                <a:cxn ang="0">
                  <a:pos x="21" y="48"/>
                </a:cxn>
                <a:cxn ang="0">
                  <a:pos x="42" y="52"/>
                </a:cxn>
                <a:cxn ang="0">
                  <a:pos x="63" y="34"/>
                </a:cxn>
                <a:cxn ang="0">
                  <a:pos x="63" y="12"/>
                </a:cxn>
                <a:cxn ang="0">
                  <a:pos x="97" y="1"/>
                </a:cxn>
                <a:cxn ang="0">
                  <a:pos x="109" y="19"/>
                </a:cxn>
                <a:cxn ang="0">
                  <a:pos x="115" y="68"/>
                </a:cxn>
                <a:cxn ang="0">
                  <a:pos x="94" y="73"/>
                </a:cxn>
                <a:cxn ang="0">
                  <a:pos x="78" y="88"/>
                </a:cxn>
                <a:cxn ang="0">
                  <a:pos x="71" y="100"/>
                </a:cxn>
                <a:cxn ang="0">
                  <a:pos x="71" y="129"/>
                </a:cxn>
                <a:cxn ang="0">
                  <a:pos x="84" y="151"/>
                </a:cxn>
                <a:cxn ang="0">
                  <a:pos x="100" y="161"/>
                </a:cxn>
                <a:cxn ang="0">
                  <a:pos x="115" y="213"/>
                </a:cxn>
                <a:cxn ang="0">
                  <a:pos x="84" y="208"/>
                </a:cxn>
                <a:cxn ang="0">
                  <a:pos x="68" y="221"/>
                </a:cxn>
                <a:cxn ang="0">
                  <a:pos x="40" y="203"/>
                </a:cxn>
                <a:cxn ang="0">
                  <a:pos x="45" y="183"/>
                </a:cxn>
                <a:cxn ang="0">
                  <a:pos x="29" y="160"/>
                </a:cxn>
              </a:cxnLst>
              <a:rect l="0" t="0" r="r" b="b"/>
              <a:pathLst>
                <a:path w="231" h="231">
                  <a:moveTo>
                    <a:pt x="115" y="19"/>
                  </a:moveTo>
                  <a:lnTo>
                    <a:pt x="115" y="19"/>
                  </a:lnTo>
                  <a:lnTo>
                    <a:pt x="131" y="20"/>
                  </a:lnTo>
                  <a:lnTo>
                    <a:pt x="146" y="24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63" y="10"/>
                  </a:lnTo>
                  <a:lnTo>
                    <a:pt x="173" y="15"/>
                  </a:lnTo>
                  <a:lnTo>
                    <a:pt x="183" y="21"/>
                  </a:lnTo>
                  <a:lnTo>
                    <a:pt x="192" y="29"/>
                  </a:lnTo>
                  <a:lnTo>
                    <a:pt x="179" y="42"/>
                  </a:lnTo>
                  <a:lnTo>
                    <a:pt x="179" y="42"/>
                  </a:lnTo>
                  <a:lnTo>
                    <a:pt x="187" y="48"/>
                  </a:lnTo>
                  <a:lnTo>
                    <a:pt x="193" y="56"/>
                  </a:lnTo>
                  <a:lnTo>
                    <a:pt x="198" y="64"/>
                  </a:lnTo>
                  <a:lnTo>
                    <a:pt x="203" y="72"/>
                  </a:lnTo>
                  <a:lnTo>
                    <a:pt x="219" y="64"/>
                  </a:lnTo>
                  <a:lnTo>
                    <a:pt x="219" y="64"/>
                  </a:lnTo>
                  <a:lnTo>
                    <a:pt x="224" y="74"/>
                  </a:lnTo>
                  <a:lnTo>
                    <a:pt x="228" y="85"/>
                  </a:lnTo>
                  <a:lnTo>
                    <a:pt x="230" y="97"/>
                  </a:lnTo>
                  <a:lnTo>
                    <a:pt x="231" y="108"/>
                  </a:lnTo>
                  <a:lnTo>
                    <a:pt x="213" y="109"/>
                  </a:lnTo>
                  <a:lnTo>
                    <a:pt x="213" y="109"/>
                  </a:lnTo>
                  <a:lnTo>
                    <a:pt x="213" y="119"/>
                  </a:lnTo>
                  <a:lnTo>
                    <a:pt x="213" y="127"/>
                  </a:lnTo>
                  <a:lnTo>
                    <a:pt x="210" y="137"/>
                  </a:lnTo>
                  <a:lnTo>
                    <a:pt x="208" y="147"/>
                  </a:lnTo>
                  <a:lnTo>
                    <a:pt x="225" y="152"/>
                  </a:lnTo>
                  <a:lnTo>
                    <a:pt x="225" y="152"/>
                  </a:lnTo>
                  <a:lnTo>
                    <a:pt x="221" y="163"/>
                  </a:lnTo>
                  <a:lnTo>
                    <a:pt x="217" y="173"/>
                  </a:lnTo>
                  <a:lnTo>
                    <a:pt x="210" y="183"/>
                  </a:lnTo>
                  <a:lnTo>
                    <a:pt x="203" y="192"/>
                  </a:lnTo>
                  <a:lnTo>
                    <a:pt x="189" y="179"/>
                  </a:lnTo>
                  <a:lnTo>
                    <a:pt x="189" y="179"/>
                  </a:lnTo>
                  <a:lnTo>
                    <a:pt x="183" y="187"/>
                  </a:lnTo>
                  <a:lnTo>
                    <a:pt x="176" y="193"/>
                  </a:lnTo>
                  <a:lnTo>
                    <a:pt x="167" y="198"/>
                  </a:lnTo>
                  <a:lnTo>
                    <a:pt x="160" y="203"/>
                  </a:lnTo>
                  <a:lnTo>
                    <a:pt x="167" y="220"/>
                  </a:lnTo>
                  <a:lnTo>
                    <a:pt x="167" y="220"/>
                  </a:lnTo>
                  <a:lnTo>
                    <a:pt x="157" y="224"/>
                  </a:lnTo>
                  <a:lnTo>
                    <a:pt x="146" y="228"/>
                  </a:lnTo>
                  <a:lnTo>
                    <a:pt x="135" y="230"/>
                  </a:lnTo>
                  <a:lnTo>
                    <a:pt x="124" y="231"/>
                  </a:lnTo>
                  <a:lnTo>
                    <a:pt x="123" y="213"/>
                  </a:lnTo>
                  <a:lnTo>
                    <a:pt x="123" y="213"/>
                  </a:lnTo>
                  <a:lnTo>
                    <a:pt x="115" y="213"/>
                  </a:lnTo>
                  <a:lnTo>
                    <a:pt x="115" y="163"/>
                  </a:lnTo>
                  <a:lnTo>
                    <a:pt x="115" y="163"/>
                  </a:lnTo>
                  <a:lnTo>
                    <a:pt x="123" y="162"/>
                  </a:lnTo>
                  <a:lnTo>
                    <a:pt x="130" y="161"/>
                  </a:lnTo>
                  <a:lnTo>
                    <a:pt x="136" y="158"/>
                  </a:lnTo>
                  <a:lnTo>
                    <a:pt x="144" y="155"/>
                  </a:lnTo>
                  <a:lnTo>
                    <a:pt x="149" y="150"/>
                  </a:lnTo>
                  <a:lnTo>
                    <a:pt x="153" y="144"/>
                  </a:lnTo>
                  <a:lnTo>
                    <a:pt x="157" y="137"/>
                  </a:lnTo>
                  <a:lnTo>
                    <a:pt x="161" y="131"/>
                  </a:lnTo>
                  <a:lnTo>
                    <a:pt x="161" y="131"/>
                  </a:lnTo>
                  <a:lnTo>
                    <a:pt x="162" y="121"/>
                  </a:lnTo>
                  <a:lnTo>
                    <a:pt x="162" y="113"/>
                  </a:lnTo>
                  <a:lnTo>
                    <a:pt x="161" y="103"/>
                  </a:lnTo>
                  <a:lnTo>
                    <a:pt x="158" y="94"/>
                  </a:lnTo>
                  <a:lnTo>
                    <a:pt x="153" y="87"/>
                  </a:lnTo>
                  <a:lnTo>
                    <a:pt x="147" y="80"/>
                  </a:lnTo>
                  <a:lnTo>
                    <a:pt x="140" y="74"/>
                  </a:lnTo>
                  <a:lnTo>
                    <a:pt x="130" y="71"/>
                  </a:lnTo>
                  <a:lnTo>
                    <a:pt x="130" y="71"/>
                  </a:lnTo>
                  <a:lnTo>
                    <a:pt x="123" y="69"/>
                  </a:lnTo>
                  <a:lnTo>
                    <a:pt x="115" y="68"/>
                  </a:lnTo>
                  <a:lnTo>
                    <a:pt x="115" y="19"/>
                  </a:lnTo>
                  <a:close/>
                  <a:moveTo>
                    <a:pt x="29" y="160"/>
                  </a:moveTo>
                  <a:lnTo>
                    <a:pt x="11" y="167"/>
                  </a:lnTo>
                  <a:lnTo>
                    <a:pt x="11" y="167"/>
                  </a:lnTo>
                  <a:lnTo>
                    <a:pt x="8" y="157"/>
                  </a:lnTo>
                  <a:lnTo>
                    <a:pt x="4" y="146"/>
                  </a:lnTo>
                  <a:lnTo>
                    <a:pt x="1" y="135"/>
                  </a:lnTo>
                  <a:lnTo>
                    <a:pt x="0" y="124"/>
                  </a:lnTo>
                  <a:lnTo>
                    <a:pt x="19" y="123"/>
                  </a:lnTo>
                  <a:lnTo>
                    <a:pt x="19" y="123"/>
                  </a:lnTo>
                  <a:lnTo>
                    <a:pt x="17" y="114"/>
                  </a:lnTo>
                  <a:lnTo>
                    <a:pt x="19" y="104"/>
                  </a:lnTo>
                  <a:lnTo>
                    <a:pt x="20" y="94"/>
                  </a:lnTo>
                  <a:lnTo>
                    <a:pt x="24" y="85"/>
                  </a:lnTo>
                  <a:lnTo>
                    <a:pt x="5" y="79"/>
                  </a:lnTo>
                  <a:lnTo>
                    <a:pt x="5" y="79"/>
                  </a:lnTo>
                  <a:lnTo>
                    <a:pt x="10" y="68"/>
                  </a:lnTo>
                  <a:lnTo>
                    <a:pt x="15" y="58"/>
                  </a:lnTo>
                  <a:lnTo>
                    <a:pt x="21" y="48"/>
                  </a:lnTo>
                  <a:lnTo>
                    <a:pt x="29" y="40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8" y="45"/>
                  </a:lnTo>
                  <a:lnTo>
                    <a:pt x="56" y="38"/>
                  </a:lnTo>
                  <a:lnTo>
                    <a:pt x="63" y="34"/>
                  </a:lnTo>
                  <a:lnTo>
                    <a:pt x="72" y="29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74" y="8"/>
                  </a:lnTo>
                  <a:lnTo>
                    <a:pt x="85" y="4"/>
                  </a:lnTo>
                  <a:lnTo>
                    <a:pt x="97" y="1"/>
                  </a:lnTo>
                  <a:lnTo>
                    <a:pt x="108" y="0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15" y="19"/>
                  </a:lnTo>
                  <a:lnTo>
                    <a:pt x="115" y="68"/>
                  </a:lnTo>
                  <a:lnTo>
                    <a:pt x="115" y="68"/>
                  </a:lnTo>
                  <a:lnTo>
                    <a:pt x="108" y="69"/>
                  </a:lnTo>
                  <a:lnTo>
                    <a:pt x="102" y="71"/>
                  </a:lnTo>
                  <a:lnTo>
                    <a:pt x="94" y="73"/>
                  </a:lnTo>
                  <a:lnTo>
                    <a:pt x="88" y="77"/>
                  </a:lnTo>
                  <a:lnTo>
                    <a:pt x="83" y="82"/>
                  </a:lnTo>
                  <a:lnTo>
                    <a:pt x="78" y="88"/>
                  </a:lnTo>
                  <a:lnTo>
                    <a:pt x="74" y="94"/>
                  </a:lnTo>
                  <a:lnTo>
                    <a:pt x="71" y="100"/>
                  </a:lnTo>
                  <a:lnTo>
                    <a:pt x="71" y="100"/>
                  </a:lnTo>
                  <a:lnTo>
                    <a:pt x="68" y="110"/>
                  </a:lnTo>
                  <a:lnTo>
                    <a:pt x="68" y="120"/>
                  </a:lnTo>
                  <a:lnTo>
                    <a:pt x="71" y="129"/>
                  </a:lnTo>
                  <a:lnTo>
                    <a:pt x="73" y="137"/>
                  </a:lnTo>
                  <a:lnTo>
                    <a:pt x="78" y="145"/>
                  </a:lnTo>
                  <a:lnTo>
                    <a:pt x="84" y="151"/>
                  </a:lnTo>
                  <a:lnTo>
                    <a:pt x="92" y="157"/>
                  </a:lnTo>
                  <a:lnTo>
                    <a:pt x="100" y="161"/>
                  </a:lnTo>
                  <a:lnTo>
                    <a:pt x="100" y="161"/>
                  </a:lnTo>
                  <a:lnTo>
                    <a:pt x="108" y="162"/>
                  </a:lnTo>
                  <a:lnTo>
                    <a:pt x="115" y="163"/>
                  </a:lnTo>
                  <a:lnTo>
                    <a:pt x="115" y="213"/>
                  </a:lnTo>
                  <a:lnTo>
                    <a:pt x="115" y="213"/>
                  </a:lnTo>
                  <a:lnTo>
                    <a:pt x="100" y="212"/>
                  </a:lnTo>
                  <a:lnTo>
                    <a:pt x="84" y="208"/>
                  </a:lnTo>
                  <a:lnTo>
                    <a:pt x="79" y="226"/>
                  </a:lnTo>
                  <a:lnTo>
                    <a:pt x="79" y="226"/>
                  </a:lnTo>
                  <a:lnTo>
                    <a:pt x="68" y="221"/>
                  </a:lnTo>
                  <a:lnTo>
                    <a:pt x="58" y="216"/>
                  </a:lnTo>
                  <a:lnTo>
                    <a:pt x="48" y="210"/>
                  </a:lnTo>
                  <a:lnTo>
                    <a:pt x="40" y="203"/>
                  </a:lnTo>
                  <a:lnTo>
                    <a:pt x="52" y="189"/>
                  </a:lnTo>
                  <a:lnTo>
                    <a:pt x="52" y="189"/>
                  </a:lnTo>
                  <a:lnTo>
                    <a:pt x="45" y="183"/>
                  </a:lnTo>
                  <a:lnTo>
                    <a:pt x="38" y="176"/>
                  </a:lnTo>
                  <a:lnTo>
                    <a:pt x="34" y="168"/>
                  </a:lnTo>
                  <a:lnTo>
                    <a:pt x="29" y="160"/>
                  </a:lnTo>
                  <a:lnTo>
                    <a:pt x="29" y="1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28" name="Freeform 15"/>
            <p:cNvSpPr>
              <a:spLocks noEditPoints="1"/>
            </p:cNvSpPr>
            <p:nvPr/>
          </p:nvSpPr>
          <p:spPr bwMode="auto">
            <a:xfrm>
              <a:off x="3228955" y="2589225"/>
              <a:ext cx="190500" cy="190500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170" y="10"/>
                </a:cxn>
                <a:cxn ang="0">
                  <a:pos x="163" y="47"/>
                </a:cxn>
                <a:cxn ang="0">
                  <a:pos x="186" y="65"/>
                </a:cxn>
                <a:cxn ang="0">
                  <a:pos x="222" y="53"/>
                </a:cxn>
                <a:cxn ang="0">
                  <a:pos x="234" y="76"/>
                </a:cxn>
                <a:cxn ang="0">
                  <a:pos x="204" y="107"/>
                </a:cxn>
                <a:cxn ang="0">
                  <a:pos x="205" y="127"/>
                </a:cxn>
                <a:cxn ang="0">
                  <a:pos x="236" y="157"/>
                </a:cxn>
                <a:cxn ang="0">
                  <a:pos x="225" y="180"/>
                </a:cxn>
                <a:cxn ang="0">
                  <a:pos x="182" y="178"/>
                </a:cxn>
                <a:cxn ang="0">
                  <a:pos x="168" y="190"/>
                </a:cxn>
                <a:cxn ang="0">
                  <a:pos x="151" y="199"/>
                </a:cxn>
                <a:cxn ang="0">
                  <a:pos x="154" y="236"/>
                </a:cxn>
                <a:cxn ang="0">
                  <a:pos x="121" y="240"/>
                </a:cxn>
                <a:cxn ang="0">
                  <a:pos x="134" y="189"/>
                </a:cxn>
                <a:cxn ang="0">
                  <a:pos x="158" y="179"/>
                </a:cxn>
                <a:cxn ang="0">
                  <a:pos x="184" y="148"/>
                </a:cxn>
                <a:cxn ang="0">
                  <a:pos x="191" y="109"/>
                </a:cxn>
                <a:cxn ang="0">
                  <a:pos x="182" y="85"/>
                </a:cxn>
                <a:cxn ang="0">
                  <a:pos x="160" y="62"/>
                </a:cxn>
                <a:cxn ang="0">
                  <a:pos x="131" y="50"/>
                </a:cxn>
                <a:cxn ang="0">
                  <a:pos x="121" y="34"/>
                </a:cxn>
                <a:cxn ang="0">
                  <a:pos x="121" y="240"/>
                </a:cxn>
                <a:cxn ang="0">
                  <a:pos x="114" y="204"/>
                </a:cxn>
                <a:cxn ang="0">
                  <a:pos x="95" y="200"/>
                </a:cxn>
                <a:cxn ang="0">
                  <a:pos x="60" y="224"/>
                </a:cxn>
                <a:cxn ang="0">
                  <a:pos x="39" y="208"/>
                </a:cxn>
                <a:cxn ang="0">
                  <a:pos x="51" y="167"/>
                </a:cxn>
                <a:cxn ang="0">
                  <a:pos x="42" y="149"/>
                </a:cxn>
                <a:cxn ang="0">
                  <a:pos x="37" y="131"/>
                </a:cxn>
                <a:cxn ang="0">
                  <a:pos x="0" y="122"/>
                </a:cxn>
                <a:cxn ang="0">
                  <a:pos x="6" y="83"/>
                </a:cxn>
                <a:cxn ang="0">
                  <a:pos x="43" y="85"/>
                </a:cxn>
                <a:cxn ang="0">
                  <a:pos x="60" y="62"/>
                </a:cxn>
                <a:cxn ang="0">
                  <a:pos x="42" y="27"/>
                </a:cxn>
                <a:cxn ang="0">
                  <a:pos x="78" y="7"/>
                </a:cxn>
                <a:cxn ang="0">
                  <a:pos x="105" y="37"/>
                </a:cxn>
                <a:cxn ang="0">
                  <a:pos x="121" y="49"/>
                </a:cxn>
                <a:cxn ang="0">
                  <a:pos x="95" y="54"/>
                </a:cxn>
                <a:cxn ang="0">
                  <a:pos x="63" y="79"/>
                </a:cxn>
                <a:cxn ang="0">
                  <a:pos x="51" y="117"/>
                </a:cxn>
                <a:cxn ang="0">
                  <a:pos x="55" y="144"/>
                </a:cxn>
                <a:cxn ang="0">
                  <a:pos x="73" y="172"/>
                </a:cxn>
                <a:cxn ang="0">
                  <a:pos x="100" y="186"/>
                </a:cxn>
                <a:cxn ang="0">
                  <a:pos x="121" y="240"/>
                </a:cxn>
              </a:cxnLst>
              <a:rect l="0" t="0" r="r" b="b"/>
              <a:pathLst>
                <a:path w="240" h="240">
                  <a:moveTo>
                    <a:pt x="128" y="36"/>
                  </a:moveTo>
                  <a:lnTo>
                    <a:pt x="131" y="0"/>
                  </a:lnTo>
                  <a:lnTo>
                    <a:pt x="131" y="0"/>
                  </a:lnTo>
                  <a:lnTo>
                    <a:pt x="145" y="1"/>
                  </a:lnTo>
                  <a:lnTo>
                    <a:pt x="157" y="5"/>
                  </a:lnTo>
                  <a:lnTo>
                    <a:pt x="170" y="10"/>
                  </a:lnTo>
                  <a:lnTo>
                    <a:pt x="182" y="16"/>
                  </a:lnTo>
                  <a:lnTo>
                    <a:pt x="163" y="47"/>
                  </a:lnTo>
                  <a:lnTo>
                    <a:pt x="163" y="47"/>
                  </a:lnTo>
                  <a:lnTo>
                    <a:pt x="172" y="52"/>
                  </a:lnTo>
                  <a:lnTo>
                    <a:pt x="178" y="58"/>
                  </a:lnTo>
                  <a:lnTo>
                    <a:pt x="186" y="65"/>
                  </a:lnTo>
                  <a:lnTo>
                    <a:pt x="191" y="73"/>
                  </a:lnTo>
                  <a:lnTo>
                    <a:pt x="222" y="53"/>
                  </a:lnTo>
                  <a:lnTo>
                    <a:pt x="222" y="53"/>
                  </a:lnTo>
                  <a:lnTo>
                    <a:pt x="228" y="64"/>
                  </a:lnTo>
                  <a:lnTo>
                    <a:pt x="234" y="76"/>
                  </a:lnTo>
                  <a:lnTo>
                    <a:pt x="234" y="76"/>
                  </a:lnTo>
                  <a:lnTo>
                    <a:pt x="238" y="90"/>
                  </a:lnTo>
                  <a:lnTo>
                    <a:pt x="240" y="102"/>
                  </a:lnTo>
                  <a:lnTo>
                    <a:pt x="204" y="107"/>
                  </a:lnTo>
                  <a:lnTo>
                    <a:pt x="204" y="107"/>
                  </a:lnTo>
                  <a:lnTo>
                    <a:pt x="205" y="117"/>
                  </a:lnTo>
                  <a:lnTo>
                    <a:pt x="205" y="127"/>
                  </a:lnTo>
                  <a:lnTo>
                    <a:pt x="204" y="136"/>
                  </a:lnTo>
                  <a:lnTo>
                    <a:pt x="202" y="146"/>
                  </a:lnTo>
                  <a:lnTo>
                    <a:pt x="236" y="157"/>
                  </a:lnTo>
                  <a:lnTo>
                    <a:pt x="236" y="157"/>
                  </a:lnTo>
                  <a:lnTo>
                    <a:pt x="231" y="169"/>
                  </a:lnTo>
                  <a:lnTo>
                    <a:pt x="225" y="180"/>
                  </a:lnTo>
                  <a:lnTo>
                    <a:pt x="218" y="193"/>
                  </a:lnTo>
                  <a:lnTo>
                    <a:pt x="208" y="203"/>
                  </a:lnTo>
                  <a:lnTo>
                    <a:pt x="182" y="178"/>
                  </a:lnTo>
                  <a:lnTo>
                    <a:pt x="182" y="178"/>
                  </a:lnTo>
                  <a:lnTo>
                    <a:pt x="176" y="184"/>
                  </a:lnTo>
                  <a:lnTo>
                    <a:pt x="168" y="190"/>
                  </a:lnTo>
                  <a:lnTo>
                    <a:pt x="160" y="195"/>
                  </a:lnTo>
                  <a:lnTo>
                    <a:pt x="151" y="199"/>
                  </a:lnTo>
                  <a:lnTo>
                    <a:pt x="151" y="199"/>
                  </a:lnTo>
                  <a:lnTo>
                    <a:pt x="163" y="232"/>
                  </a:lnTo>
                  <a:lnTo>
                    <a:pt x="163" y="232"/>
                  </a:lnTo>
                  <a:lnTo>
                    <a:pt x="154" y="236"/>
                  </a:lnTo>
                  <a:lnTo>
                    <a:pt x="142" y="238"/>
                  </a:lnTo>
                  <a:lnTo>
                    <a:pt x="131" y="240"/>
                  </a:lnTo>
                  <a:lnTo>
                    <a:pt x="121" y="240"/>
                  </a:lnTo>
                  <a:lnTo>
                    <a:pt x="121" y="190"/>
                  </a:lnTo>
                  <a:lnTo>
                    <a:pt x="121" y="190"/>
                  </a:lnTo>
                  <a:lnTo>
                    <a:pt x="134" y="189"/>
                  </a:lnTo>
                  <a:lnTo>
                    <a:pt x="146" y="185"/>
                  </a:lnTo>
                  <a:lnTo>
                    <a:pt x="146" y="185"/>
                  </a:lnTo>
                  <a:lnTo>
                    <a:pt x="158" y="179"/>
                  </a:lnTo>
                  <a:lnTo>
                    <a:pt x="170" y="170"/>
                  </a:lnTo>
                  <a:lnTo>
                    <a:pt x="178" y="161"/>
                  </a:lnTo>
                  <a:lnTo>
                    <a:pt x="184" y="148"/>
                  </a:lnTo>
                  <a:lnTo>
                    <a:pt x="189" y="136"/>
                  </a:lnTo>
                  <a:lnTo>
                    <a:pt x="191" y="122"/>
                  </a:lnTo>
                  <a:lnTo>
                    <a:pt x="191" y="109"/>
                  </a:lnTo>
                  <a:lnTo>
                    <a:pt x="187" y="95"/>
                  </a:lnTo>
                  <a:lnTo>
                    <a:pt x="187" y="95"/>
                  </a:lnTo>
                  <a:lnTo>
                    <a:pt x="182" y="85"/>
                  </a:lnTo>
                  <a:lnTo>
                    <a:pt x="176" y="75"/>
                  </a:lnTo>
                  <a:lnTo>
                    <a:pt x="168" y="68"/>
                  </a:lnTo>
                  <a:lnTo>
                    <a:pt x="160" y="62"/>
                  </a:lnTo>
                  <a:lnTo>
                    <a:pt x="151" y="57"/>
                  </a:lnTo>
                  <a:lnTo>
                    <a:pt x="141" y="53"/>
                  </a:lnTo>
                  <a:lnTo>
                    <a:pt x="131" y="50"/>
                  </a:lnTo>
                  <a:lnTo>
                    <a:pt x="121" y="49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8" y="36"/>
                  </a:lnTo>
                  <a:lnTo>
                    <a:pt x="128" y="36"/>
                  </a:lnTo>
                  <a:close/>
                  <a:moveTo>
                    <a:pt x="121" y="240"/>
                  </a:moveTo>
                  <a:lnTo>
                    <a:pt x="121" y="240"/>
                  </a:lnTo>
                  <a:lnTo>
                    <a:pt x="110" y="240"/>
                  </a:lnTo>
                  <a:lnTo>
                    <a:pt x="114" y="204"/>
                  </a:lnTo>
                  <a:lnTo>
                    <a:pt x="114" y="204"/>
                  </a:lnTo>
                  <a:lnTo>
                    <a:pt x="104" y="203"/>
                  </a:lnTo>
                  <a:lnTo>
                    <a:pt x="95" y="200"/>
                  </a:lnTo>
                  <a:lnTo>
                    <a:pt x="87" y="196"/>
                  </a:lnTo>
                  <a:lnTo>
                    <a:pt x="78" y="193"/>
                  </a:lnTo>
                  <a:lnTo>
                    <a:pt x="60" y="224"/>
                  </a:lnTo>
                  <a:lnTo>
                    <a:pt x="60" y="224"/>
                  </a:lnTo>
                  <a:lnTo>
                    <a:pt x="48" y="216"/>
                  </a:lnTo>
                  <a:lnTo>
                    <a:pt x="39" y="208"/>
                  </a:lnTo>
                  <a:lnTo>
                    <a:pt x="29" y="198"/>
                  </a:lnTo>
                  <a:lnTo>
                    <a:pt x="20" y="186"/>
                  </a:lnTo>
                  <a:lnTo>
                    <a:pt x="51" y="167"/>
                  </a:lnTo>
                  <a:lnTo>
                    <a:pt x="51" y="167"/>
                  </a:lnTo>
                  <a:lnTo>
                    <a:pt x="46" y="158"/>
                  </a:lnTo>
                  <a:lnTo>
                    <a:pt x="42" y="149"/>
                  </a:lnTo>
                  <a:lnTo>
                    <a:pt x="42" y="149"/>
                  </a:lnTo>
                  <a:lnTo>
                    <a:pt x="39" y="141"/>
                  </a:lnTo>
                  <a:lnTo>
                    <a:pt x="37" y="131"/>
                  </a:lnTo>
                  <a:lnTo>
                    <a:pt x="1" y="137"/>
                  </a:lnTo>
                  <a:lnTo>
                    <a:pt x="1" y="137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3" y="96"/>
                  </a:lnTo>
                  <a:lnTo>
                    <a:pt x="6" y="83"/>
                  </a:lnTo>
                  <a:lnTo>
                    <a:pt x="40" y="94"/>
                  </a:lnTo>
                  <a:lnTo>
                    <a:pt x="40" y="94"/>
                  </a:lnTo>
                  <a:lnTo>
                    <a:pt x="43" y="85"/>
                  </a:lnTo>
                  <a:lnTo>
                    <a:pt x="48" y="76"/>
                  </a:lnTo>
                  <a:lnTo>
                    <a:pt x="53" y="69"/>
                  </a:lnTo>
                  <a:lnTo>
                    <a:pt x="60" y="62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42" y="27"/>
                  </a:lnTo>
                  <a:lnTo>
                    <a:pt x="53" y="20"/>
                  </a:lnTo>
                  <a:lnTo>
                    <a:pt x="64" y="12"/>
                  </a:lnTo>
                  <a:lnTo>
                    <a:pt x="78" y="7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105" y="37"/>
                  </a:lnTo>
                  <a:lnTo>
                    <a:pt x="121" y="34"/>
                  </a:lnTo>
                  <a:lnTo>
                    <a:pt x="121" y="49"/>
                  </a:lnTo>
                  <a:lnTo>
                    <a:pt x="121" y="49"/>
                  </a:lnTo>
                  <a:lnTo>
                    <a:pt x="108" y="50"/>
                  </a:lnTo>
                  <a:lnTo>
                    <a:pt x="95" y="54"/>
                  </a:lnTo>
                  <a:lnTo>
                    <a:pt x="95" y="54"/>
                  </a:lnTo>
                  <a:lnTo>
                    <a:pt x="83" y="60"/>
                  </a:lnTo>
                  <a:lnTo>
                    <a:pt x="72" y="69"/>
                  </a:lnTo>
                  <a:lnTo>
                    <a:pt x="63" y="79"/>
                  </a:lnTo>
                  <a:lnTo>
                    <a:pt x="57" y="91"/>
                  </a:lnTo>
                  <a:lnTo>
                    <a:pt x="52" y="104"/>
                  </a:lnTo>
                  <a:lnTo>
                    <a:pt x="51" y="117"/>
                  </a:lnTo>
                  <a:lnTo>
                    <a:pt x="51" y="131"/>
                  </a:lnTo>
                  <a:lnTo>
                    <a:pt x="55" y="144"/>
                  </a:lnTo>
                  <a:lnTo>
                    <a:pt x="55" y="144"/>
                  </a:lnTo>
                  <a:lnTo>
                    <a:pt x="60" y="154"/>
                  </a:lnTo>
                  <a:lnTo>
                    <a:pt x="66" y="163"/>
                  </a:lnTo>
                  <a:lnTo>
                    <a:pt x="73" y="172"/>
                  </a:lnTo>
                  <a:lnTo>
                    <a:pt x="82" y="178"/>
                  </a:lnTo>
                  <a:lnTo>
                    <a:pt x="90" y="183"/>
                  </a:lnTo>
                  <a:lnTo>
                    <a:pt x="100" y="186"/>
                  </a:lnTo>
                  <a:lnTo>
                    <a:pt x="110" y="189"/>
                  </a:lnTo>
                  <a:lnTo>
                    <a:pt x="121" y="190"/>
                  </a:lnTo>
                  <a:lnTo>
                    <a:pt x="121" y="2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</p:grpSp>
      <p:sp>
        <p:nvSpPr>
          <p:cNvPr id="35" name="Freeform 98"/>
          <p:cNvSpPr>
            <a:spLocks noChangeArrowheads="1"/>
          </p:cNvSpPr>
          <p:nvPr/>
        </p:nvSpPr>
        <p:spPr bwMode="auto">
          <a:xfrm>
            <a:off x="10330617" y="1309373"/>
            <a:ext cx="863325" cy="756080"/>
          </a:xfrm>
          <a:custGeom>
            <a:avLst/>
            <a:gdLst>
              <a:gd name="T0" fmla="*/ 153868 w 589"/>
              <a:gd name="T1" fmla="*/ 5415 h 516"/>
              <a:gd name="T2" fmla="*/ 153868 w 589"/>
              <a:gd name="T3" fmla="*/ 5415 h 516"/>
              <a:gd name="T4" fmla="*/ 143393 w 589"/>
              <a:gd name="T5" fmla="*/ 5415 h 516"/>
              <a:gd name="T6" fmla="*/ 58513 w 589"/>
              <a:gd name="T7" fmla="*/ 175445 h 516"/>
              <a:gd name="T8" fmla="*/ 58513 w 589"/>
              <a:gd name="T9" fmla="*/ 185914 h 516"/>
              <a:gd name="T10" fmla="*/ 68988 w 589"/>
              <a:gd name="T11" fmla="*/ 185914 h 516"/>
              <a:gd name="T12" fmla="*/ 159286 w 589"/>
              <a:gd name="T13" fmla="*/ 15884 h 516"/>
              <a:gd name="T14" fmla="*/ 153868 w 589"/>
              <a:gd name="T15" fmla="*/ 5415 h 516"/>
              <a:gd name="T16" fmla="*/ 53095 w 589"/>
              <a:gd name="T17" fmla="*/ 127432 h 516"/>
              <a:gd name="T18" fmla="*/ 53095 w 589"/>
              <a:gd name="T19" fmla="*/ 127432 h 516"/>
              <a:gd name="T20" fmla="*/ 15892 w 589"/>
              <a:gd name="T21" fmla="*/ 95664 h 516"/>
              <a:gd name="T22" fmla="*/ 53095 w 589"/>
              <a:gd name="T23" fmla="*/ 68951 h 516"/>
              <a:gd name="T24" fmla="*/ 53095 w 589"/>
              <a:gd name="T25" fmla="*/ 58482 h 516"/>
              <a:gd name="T26" fmla="*/ 42259 w 589"/>
              <a:gd name="T27" fmla="*/ 58482 h 516"/>
              <a:gd name="T28" fmla="*/ 0 w 589"/>
              <a:gd name="T29" fmla="*/ 90250 h 516"/>
              <a:gd name="T30" fmla="*/ 0 w 589"/>
              <a:gd name="T31" fmla="*/ 95664 h 516"/>
              <a:gd name="T32" fmla="*/ 0 w 589"/>
              <a:gd name="T33" fmla="*/ 100718 h 516"/>
              <a:gd name="T34" fmla="*/ 42259 w 589"/>
              <a:gd name="T35" fmla="*/ 138262 h 516"/>
              <a:gd name="T36" fmla="*/ 53095 w 589"/>
              <a:gd name="T37" fmla="*/ 138262 h 516"/>
              <a:gd name="T38" fmla="*/ 53095 w 589"/>
              <a:gd name="T39" fmla="*/ 127432 h 516"/>
              <a:gd name="T40" fmla="*/ 212381 w 589"/>
              <a:gd name="T41" fmla="*/ 90250 h 516"/>
              <a:gd name="T42" fmla="*/ 212381 w 589"/>
              <a:gd name="T43" fmla="*/ 90250 h 516"/>
              <a:gd name="T44" fmla="*/ 170121 w 589"/>
              <a:gd name="T45" fmla="*/ 58482 h 516"/>
              <a:gd name="T46" fmla="*/ 159286 w 589"/>
              <a:gd name="T47" fmla="*/ 58482 h 516"/>
              <a:gd name="T48" fmla="*/ 159286 w 589"/>
              <a:gd name="T49" fmla="*/ 68951 h 516"/>
              <a:gd name="T50" fmla="*/ 196488 w 589"/>
              <a:gd name="T51" fmla="*/ 95664 h 516"/>
              <a:gd name="T52" fmla="*/ 159286 w 589"/>
              <a:gd name="T53" fmla="*/ 127432 h 516"/>
              <a:gd name="T54" fmla="*/ 159286 w 589"/>
              <a:gd name="T55" fmla="*/ 138262 h 516"/>
              <a:gd name="T56" fmla="*/ 170121 w 589"/>
              <a:gd name="T57" fmla="*/ 138262 h 516"/>
              <a:gd name="T58" fmla="*/ 212381 w 589"/>
              <a:gd name="T59" fmla="*/ 100718 h 516"/>
              <a:gd name="T60" fmla="*/ 212381 w 589"/>
              <a:gd name="T61" fmla="*/ 95664 h 516"/>
              <a:gd name="T62" fmla="*/ 212381 w 589"/>
              <a:gd name="T63" fmla="*/ 90250 h 51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89" h="516">
                <a:moveTo>
                  <a:pt x="426" y="15"/>
                </a:moveTo>
                <a:lnTo>
                  <a:pt x="426" y="15"/>
                </a:lnTo>
                <a:cubicBezTo>
                  <a:pt x="426" y="0"/>
                  <a:pt x="412" y="15"/>
                  <a:pt x="397" y="15"/>
                </a:cubicBezTo>
                <a:cubicBezTo>
                  <a:pt x="162" y="486"/>
                  <a:pt x="162" y="486"/>
                  <a:pt x="162" y="486"/>
                </a:cubicBezTo>
                <a:cubicBezTo>
                  <a:pt x="147" y="500"/>
                  <a:pt x="162" y="515"/>
                  <a:pt x="162" y="515"/>
                </a:cubicBezTo>
                <a:cubicBezTo>
                  <a:pt x="176" y="515"/>
                  <a:pt x="191" y="515"/>
                  <a:pt x="191" y="515"/>
                </a:cubicBezTo>
                <a:cubicBezTo>
                  <a:pt x="441" y="44"/>
                  <a:pt x="441" y="44"/>
                  <a:pt x="441" y="44"/>
                </a:cubicBezTo>
                <a:cubicBezTo>
                  <a:pt x="441" y="29"/>
                  <a:pt x="441" y="15"/>
                  <a:pt x="426" y="15"/>
                </a:cubicBezTo>
                <a:close/>
                <a:moveTo>
                  <a:pt x="147" y="353"/>
                </a:moveTo>
                <a:lnTo>
                  <a:pt x="147" y="353"/>
                </a:lnTo>
                <a:cubicBezTo>
                  <a:pt x="44" y="265"/>
                  <a:pt x="44" y="265"/>
                  <a:pt x="44" y="265"/>
                </a:cubicBezTo>
                <a:cubicBezTo>
                  <a:pt x="147" y="191"/>
                  <a:pt x="147" y="191"/>
                  <a:pt x="147" y="191"/>
                </a:cubicBezTo>
                <a:cubicBezTo>
                  <a:pt x="162" y="177"/>
                  <a:pt x="162" y="162"/>
                  <a:pt x="147" y="162"/>
                </a:cubicBezTo>
                <a:cubicBezTo>
                  <a:pt x="147" y="147"/>
                  <a:pt x="132" y="147"/>
                  <a:pt x="117" y="162"/>
                </a:cubicBezTo>
                <a:cubicBezTo>
                  <a:pt x="0" y="250"/>
                  <a:pt x="0" y="250"/>
                  <a:pt x="0" y="250"/>
                </a:cubicBezTo>
                <a:cubicBezTo>
                  <a:pt x="0" y="265"/>
                  <a:pt x="0" y="265"/>
                  <a:pt x="0" y="265"/>
                </a:cubicBezTo>
                <a:cubicBezTo>
                  <a:pt x="0" y="279"/>
                  <a:pt x="0" y="279"/>
                  <a:pt x="0" y="279"/>
                </a:cubicBezTo>
                <a:cubicBezTo>
                  <a:pt x="117" y="383"/>
                  <a:pt x="117" y="383"/>
                  <a:pt x="117" y="383"/>
                </a:cubicBezTo>
                <a:cubicBezTo>
                  <a:pt x="132" y="383"/>
                  <a:pt x="147" y="383"/>
                  <a:pt x="147" y="383"/>
                </a:cubicBezTo>
                <a:cubicBezTo>
                  <a:pt x="162" y="368"/>
                  <a:pt x="162" y="353"/>
                  <a:pt x="147" y="353"/>
                </a:cubicBezTo>
                <a:close/>
                <a:moveTo>
                  <a:pt x="588" y="250"/>
                </a:moveTo>
                <a:lnTo>
                  <a:pt x="588" y="250"/>
                </a:lnTo>
                <a:cubicBezTo>
                  <a:pt x="471" y="162"/>
                  <a:pt x="471" y="162"/>
                  <a:pt x="471" y="162"/>
                </a:cubicBezTo>
                <a:cubicBezTo>
                  <a:pt x="456" y="147"/>
                  <a:pt x="441" y="147"/>
                  <a:pt x="441" y="162"/>
                </a:cubicBezTo>
                <a:cubicBezTo>
                  <a:pt x="426" y="162"/>
                  <a:pt x="426" y="177"/>
                  <a:pt x="441" y="191"/>
                </a:cubicBezTo>
                <a:cubicBezTo>
                  <a:pt x="544" y="265"/>
                  <a:pt x="544" y="265"/>
                  <a:pt x="544" y="265"/>
                </a:cubicBezTo>
                <a:cubicBezTo>
                  <a:pt x="441" y="353"/>
                  <a:pt x="441" y="353"/>
                  <a:pt x="441" y="353"/>
                </a:cubicBezTo>
                <a:cubicBezTo>
                  <a:pt x="426" y="353"/>
                  <a:pt x="426" y="368"/>
                  <a:pt x="441" y="383"/>
                </a:cubicBezTo>
                <a:cubicBezTo>
                  <a:pt x="441" y="383"/>
                  <a:pt x="456" y="383"/>
                  <a:pt x="471" y="383"/>
                </a:cubicBezTo>
                <a:cubicBezTo>
                  <a:pt x="588" y="279"/>
                  <a:pt x="588" y="279"/>
                  <a:pt x="588" y="279"/>
                </a:cubicBezTo>
                <a:cubicBezTo>
                  <a:pt x="588" y="279"/>
                  <a:pt x="588" y="279"/>
                  <a:pt x="588" y="265"/>
                </a:cubicBezTo>
                <a:cubicBezTo>
                  <a:pt x="588" y="265"/>
                  <a:pt x="588" y="265"/>
                  <a:pt x="588" y="25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9" name="Freeform 97"/>
          <p:cNvSpPr>
            <a:spLocks noChangeArrowheads="1"/>
          </p:cNvSpPr>
          <p:nvPr/>
        </p:nvSpPr>
        <p:spPr bwMode="auto">
          <a:xfrm>
            <a:off x="1022889" y="5758567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530213" y="4837070"/>
            <a:ext cx="86559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HelveticaNeueCyr" panose="02000503040000020004" pitchFamily="2" charset="-52"/>
              </a:rPr>
              <a:t>   </a:t>
            </a:r>
          </a:p>
          <a:p>
            <a:pPr lvl="0"/>
            <a:endParaRPr lang="ru-RU" sz="2000" dirty="0">
              <a:latin typeface="HelveticaNeueCyr" panose="02000503040000020004" pitchFamily="2" charset="-52"/>
            </a:endParaRPr>
          </a:p>
          <a:p>
            <a:pPr lvl="0"/>
            <a:r>
              <a:rPr lang="ru-RU" sz="3200" b="1" dirty="0"/>
              <a:t>Рациональное использование </a:t>
            </a:r>
            <a:r>
              <a:rPr lang="ru-RU" sz="3200" b="1" dirty="0" err="1"/>
              <a:t>природохозяйственных</a:t>
            </a:r>
            <a:r>
              <a:rPr lang="ru-RU" sz="3200" b="1" dirty="0"/>
              <a:t> комплексов</a:t>
            </a:r>
          </a:p>
        </p:txBody>
      </p:sp>
      <p:sp>
        <p:nvSpPr>
          <p:cNvPr id="41" name="Freeform 102"/>
          <p:cNvSpPr>
            <a:spLocks noChangeArrowheads="1"/>
          </p:cNvSpPr>
          <p:nvPr/>
        </p:nvSpPr>
        <p:spPr bwMode="auto">
          <a:xfrm>
            <a:off x="10330617" y="2729321"/>
            <a:ext cx="905817" cy="815237"/>
          </a:xfrm>
          <a:custGeom>
            <a:avLst/>
            <a:gdLst>
              <a:gd name="T0" fmla="*/ 35703 w 498"/>
              <a:gd name="T1" fmla="*/ 67874 h 445"/>
              <a:gd name="T2" fmla="*/ 35703 w 498"/>
              <a:gd name="T3" fmla="*/ 67874 h 445"/>
              <a:gd name="T4" fmla="*/ 63372 w 498"/>
              <a:gd name="T5" fmla="*/ 75965 h 445"/>
              <a:gd name="T6" fmla="*/ 67389 w 498"/>
              <a:gd name="T7" fmla="*/ 75965 h 445"/>
              <a:gd name="T8" fmla="*/ 87026 w 498"/>
              <a:gd name="T9" fmla="*/ 60232 h 445"/>
              <a:gd name="T10" fmla="*/ 87026 w 498"/>
              <a:gd name="T11" fmla="*/ 56187 h 445"/>
              <a:gd name="T12" fmla="*/ 79439 w 498"/>
              <a:gd name="T13" fmla="*/ 48096 h 445"/>
              <a:gd name="T14" fmla="*/ 122728 w 498"/>
              <a:gd name="T15" fmla="*/ 4495 h 445"/>
              <a:gd name="T16" fmla="*/ 87026 w 498"/>
              <a:gd name="T17" fmla="*/ 0 h 445"/>
              <a:gd name="T18" fmla="*/ 47753 w 498"/>
              <a:gd name="T19" fmla="*/ 24273 h 445"/>
              <a:gd name="T20" fmla="*/ 32133 w 498"/>
              <a:gd name="T21" fmla="*/ 36409 h 445"/>
              <a:gd name="T22" fmla="*/ 23653 w 498"/>
              <a:gd name="T23" fmla="*/ 52141 h 445"/>
              <a:gd name="T24" fmla="*/ 8033 w 498"/>
              <a:gd name="T25" fmla="*/ 56187 h 445"/>
              <a:gd name="T26" fmla="*/ 0 w 498"/>
              <a:gd name="T27" fmla="*/ 64278 h 445"/>
              <a:gd name="T28" fmla="*/ 0 w 498"/>
              <a:gd name="T29" fmla="*/ 67874 h 445"/>
              <a:gd name="T30" fmla="*/ 16066 w 498"/>
              <a:gd name="T31" fmla="*/ 84055 h 445"/>
              <a:gd name="T32" fmla="*/ 23653 w 498"/>
              <a:gd name="T33" fmla="*/ 88101 h 445"/>
              <a:gd name="T34" fmla="*/ 32133 w 498"/>
              <a:gd name="T35" fmla="*/ 80010 h 445"/>
              <a:gd name="T36" fmla="*/ 35703 w 498"/>
              <a:gd name="T37" fmla="*/ 67874 h 445"/>
              <a:gd name="T38" fmla="*/ 99075 w 498"/>
              <a:gd name="T39" fmla="*/ 71919 h 445"/>
              <a:gd name="T40" fmla="*/ 99075 w 498"/>
              <a:gd name="T41" fmla="*/ 71919 h 445"/>
              <a:gd name="T42" fmla="*/ 95059 w 498"/>
              <a:gd name="T43" fmla="*/ 71919 h 445"/>
              <a:gd name="T44" fmla="*/ 79439 w 498"/>
              <a:gd name="T45" fmla="*/ 84055 h 445"/>
              <a:gd name="T46" fmla="*/ 75422 w 498"/>
              <a:gd name="T47" fmla="*/ 91697 h 445"/>
              <a:gd name="T48" fmla="*/ 170035 w 498"/>
              <a:gd name="T49" fmla="*/ 195530 h 445"/>
              <a:gd name="T50" fmla="*/ 178068 w 498"/>
              <a:gd name="T51" fmla="*/ 195530 h 445"/>
              <a:gd name="T52" fmla="*/ 190117 w 498"/>
              <a:gd name="T53" fmla="*/ 187439 h 445"/>
              <a:gd name="T54" fmla="*/ 190117 w 498"/>
              <a:gd name="T55" fmla="*/ 179798 h 445"/>
              <a:gd name="T56" fmla="*/ 99075 w 498"/>
              <a:gd name="T57" fmla="*/ 71919 h 445"/>
              <a:gd name="T58" fmla="*/ 221804 w 498"/>
              <a:gd name="T59" fmla="*/ 28318 h 445"/>
              <a:gd name="T60" fmla="*/ 221804 w 498"/>
              <a:gd name="T61" fmla="*/ 28318 h 445"/>
              <a:gd name="T62" fmla="*/ 213771 w 498"/>
              <a:gd name="T63" fmla="*/ 24273 h 445"/>
              <a:gd name="T64" fmla="*/ 205737 w 498"/>
              <a:gd name="T65" fmla="*/ 40005 h 445"/>
              <a:gd name="T66" fmla="*/ 182084 w 498"/>
              <a:gd name="T67" fmla="*/ 48096 h 445"/>
              <a:gd name="T68" fmla="*/ 178068 w 498"/>
              <a:gd name="T69" fmla="*/ 28318 h 445"/>
              <a:gd name="T70" fmla="*/ 186101 w 498"/>
              <a:gd name="T71" fmla="*/ 8540 h 445"/>
              <a:gd name="T72" fmla="*/ 182084 w 498"/>
              <a:gd name="T73" fmla="*/ 4495 h 445"/>
              <a:gd name="T74" fmla="*/ 150398 w 498"/>
              <a:gd name="T75" fmla="*/ 32364 h 445"/>
              <a:gd name="T76" fmla="*/ 142365 w 498"/>
              <a:gd name="T77" fmla="*/ 67874 h 445"/>
              <a:gd name="T78" fmla="*/ 126745 w 498"/>
              <a:gd name="T79" fmla="*/ 84055 h 445"/>
              <a:gd name="T80" fmla="*/ 142365 w 498"/>
              <a:gd name="T81" fmla="*/ 103833 h 445"/>
              <a:gd name="T82" fmla="*/ 162448 w 498"/>
              <a:gd name="T83" fmla="*/ 84055 h 445"/>
              <a:gd name="T84" fmla="*/ 182084 w 498"/>
              <a:gd name="T85" fmla="*/ 80010 h 445"/>
              <a:gd name="T86" fmla="*/ 217787 w 498"/>
              <a:gd name="T87" fmla="*/ 64278 h 445"/>
              <a:gd name="T88" fmla="*/ 221804 w 498"/>
              <a:gd name="T89" fmla="*/ 28318 h 445"/>
              <a:gd name="T90" fmla="*/ 32133 w 498"/>
              <a:gd name="T91" fmla="*/ 179798 h 445"/>
              <a:gd name="T92" fmla="*/ 32133 w 498"/>
              <a:gd name="T93" fmla="*/ 179798 h 445"/>
              <a:gd name="T94" fmla="*/ 32133 w 498"/>
              <a:gd name="T95" fmla="*/ 187439 h 445"/>
              <a:gd name="T96" fmla="*/ 39719 w 498"/>
              <a:gd name="T97" fmla="*/ 199576 h 445"/>
              <a:gd name="T98" fmla="*/ 47753 w 498"/>
              <a:gd name="T99" fmla="*/ 195530 h 445"/>
              <a:gd name="T100" fmla="*/ 103092 w 498"/>
              <a:gd name="T101" fmla="*/ 143838 h 445"/>
              <a:gd name="T102" fmla="*/ 87026 w 498"/>
              <a:gd name="T103" fmla="*/ 123611 h 445"/>
              <a:gd name="T104" fmla="*/ 32133 w 498"/>
              <a:gd name="T105" fmla="*/ 179798 h 44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42" name="AutoShape 4"/>
          <p:cNvSpPr>
            <a:spLocks/>
          </p:cNvSpPr>
          <p:nvPr/>
        </p:nvSpPr>
        <p:spPr bwMode="auto">
          <a:xfrm>
            <a:off x="10432480" y="5639787"/>
            <a:ext cx="833607" cy="8365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79780" y="5873397"/>
            <a:ext cx="755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HelveticaNeueCyr" panose="02000503040000020004" pitchFamily="2" charset="-52"/>
              </a:rPr>
              <a:t>   </a:t>
            </a:r>
            <a:endParaRPr lang="ru-RU" sz="2000" dirty="0"/>
          </a:p>
        </p:txBody>
      </p:sp>
      <p:sp>
        <p:nvSpPr>
          <p:cNvPr id="49" name="Rectangle: Rounded Corners 50"/>
          <p:cNvSpPr/>
          <p:nvPr/>
        </p:nvSpPr>
        <p:spPr>
          <a:xfrm rot="10800000">
            <a:off x="272365" y="1356229"/>
            <a:ext cx="333398" cy="54498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Rectangle: Rounded Corners 50"/>
          <p:cNvSpPr/>
          <p:nvPr/>
        </p:nvSpPr>
        <p:spPr>
          <a:xfrm rot="10800000">
            <a:off x="11566965" y="1309373"/>
            <a:ext cx="333398" cy="54498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2365" y="85150"/>
            <a:ext cx="11627998" cy="1152138"/>
          </a:xfrm>
          <a:prstGeom prst="roundRect">
            <a:avLst>
              <a:gd name="adj" fmla="val 32705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Форма обучения: очная, бюджетная </a:t>
            </a:r>
            <a:r>
              <a:rPr lang="ru-RU" sz="3200" b="1" dirty="0" smtClean="0">
                <a:solidFill>
                  <a:srgbClr val="002060"/>
                </a:solidFill>
              </a:rPr>
              <a:t>– на </a:t>
            </a:r>
            <a:r>
              <a:rPr lang="ru-RU" sz="3200" b="1" dirty="0">
                <a:solidFill>
                  <a:srgbClr val="002060"/>
                </a:solidFill>
              </a:rPr>
              <a:t>базе 9 классов </a:t>
            </a:r>
          </a:p>
          <a:p>
            <a:pPr algn="ctr"/>
            <a:r>
              <a:rPr lang="ru-RU" altLang="ru-RU" sz="1400" b="1" dirty="0">
                <a:solidFill>
                  <a:srgbClr val="002060"/>
                </a:solidFill>
                <a:latin typeface="Arial" charset="0"/>
              </a:rPr>
              <a:t>Все зачисленные на 1 курс студенты получают стипендию</a:t>
            </a:r>
          </a:p>
        </p:txBody>
      </p:sp>
    </p:spTree>
    <p:extLst>
      <p:ext uri="{BB962C8B-B14F-4D97-AF65-F5344CB8AC3E}">
        <p14:creationId xmlns:p14="http://schemas.microsoft.com/office/powerpoint/2010/main" val="42821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9680" y="25400"/>
            <a:ext cx="9692640" cy="1325562"/>
          </a:xfrm>
        </p:spPr>
        <p:txBody>
          <a:bodyPr>
            <a:normAutofit/>
          </a:bodyPr>
          <a:lstStyle/>
          <a:p>
            <a:pPr algn="ctr"/>
            <a:r>
              <a:rPr lang="ru-RU" sz="3600" spc="1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Лаборатория Моделирования и прототипирования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-136596"/>
            <a:ext cx="9212239" cy="6909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2449" y="5738811"/>
            <a:ext cx="974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Достижения студентов лаборатории 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24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ov-news.ru/wp-content/uploads/2017/04/Logo_WS_Russia_r300_184h_CMYK_ww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90049"/>
            <a:ext cx="3765336" cy="34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aomos.news/upload/resize_cache/iblock/09a/300_0_1/09a4c5676e62d3aa9b0636869b72de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89" y="348953"/>
            <a:ext cx="5778489" cy="366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625789" y="4151151"/>
            <a:ext cx="5539703" cy="1218709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Студенты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на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конкурсе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World Skills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795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pano_bib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523" y="1514901"/>
            <a:ext cx="11095370" cy="3570808"/>
          </a:xfrm>
        </p:spPr>
      </p:pic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780430" y="4870913"/>
            <a:ext cx="4400686" cy="1366114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Библиотека института</a:t>
            </a:r>
          </a:p>
        </p:txBody>
      </p:sp>
    </p:spTree>
    <p:extLst>
      <p:ext uri="{BB962C8B-B14F-4D97-AF65-F5344CB8AC3E}">
        <p14:creationId xmlns:p14="http://schemas.microsoft.com/office/powerpoint/2010/main" val="76279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56" y="2186777"/>
            <a:ext cx="6665432" cy="4426265"/>
          </a:xfrm>
          <a:prstGeom prst="rect">
            <a:avLst/>
          </a:prstGeom>
        </p:spPr>
      </p:pic>
      <p:sp>
        <p:nvSpPr>
          <p:cNvPr id="11" name="Прямоугольный треугольник 10"/>
          <p:cNvSpPr/>
          <p:nvPr/>
        </p:nvSpPr>
        <p:spPr>
          <a:xfrm rot="16200000">
            <a:off x="5897750" y="2081320"/>
            <a:ext cx="6851573" cy="2688928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5400000">
            <a:off x="-849823" y="2373821"/>
            <a:ext cx="6851573" cy="2103930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141957" y="1335422"/>
            <a:ext cx="7284155" cy="851355"/>
          </a:xfrm>
          <a:prstGeom prst="round2DiagRect">
            <a:avLst>
              <a:gd name="adj1" fmla="val 42414"/>
              <a:gd name="adj2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>Деятельность студентов</a:t>
            </a:r>
          </a:p>
        </p:txBody>
      </p:sp>
      <p:sp>
        <p:nvSpPr>
          <p:cNvPr id="3" name="Овал 2"/>
          <p:cNvSpPr/>
          <p:nvPr/>
        </p:nvSpPr>
        <p:spPr>
          <a:xfrm>
            <a:off x="2806352" y="1863434"/>
            <a:ext cx="671209" cy="671209"/>
          </a:xfrm>
          <a:prstGeom prst="ellipse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672" y="-3"/>
            <a:ext cx="2312837" cy="2312837"/>
          </a:xfrm>
          <a:prstGeom prst="rect">
            <a:avLst/>
          </a:prstGeom>
        </p:spPr>
      </p:pic>
      <p:pic>
        <p:nvPicPr>
          <p:cNvPr id="9" name="Рисунок 8" descr="C:\Users\User\AppData\Local\Temp\Temp1_Attachments_m.shirochenko@mail.ru_2018-10-25_12-33-21.zip\dino — logo_new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86" y="173942"/>
            <a:ext cx="3470486" cy="1167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8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634183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Танцевальный коллектив «Импульс»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55" y="623667"/>
            <a:ext cx="7124373" cy="4731029"/>
          </a:xfrm>
          <a:prstGeom prst="rect">
            <a:avLst/>
          </a:prstGeom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14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1" y="623667"/>
            <a:ext cx="7124372" cy="4731029"/>
          </a:xfrm>
          <a:prstGeom prst="rect">
            <a:avLst/>
          </a:prstGeom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634183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Выступление в ДИНО группы иностранных танцоров и коллектива «Импульс»</a:t>
            </a:r>
          </a:p>
        </p:txBody>
      </p:sp>
    </p:spTree>
    <p:extLst>
      <p:ext uri="{BB962C8B-B14F-4D97-AF65-F5344CB8AC3E}">
        <p14:creationId xmlns:p14="http://schemas.microsoft.com/office/powerpoint/2010/main" val="420507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634183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Первое сентября в «Ледовом дворце»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1" y="623666"/>
            <a:ext cx="7114778" cy="4724658"/>
          </a:xfrm>
          <a:prstGeom prst="rect">
            <a:avLst/>
          </a:prstGeom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88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634183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Участие студентов в акции «Бессмертный полк»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1" y="606992"/>
            <a:ext cx="7114778" cy="4741332"/>
          </a:xfrm>
          <a:prstGeom prst="rect">
            <a:avLst/>
          </a:prstGeom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45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634183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Участие студентов в акции «Бессмертный полк»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2" y="606993"/>
            <a:ext cx="7114777" cy="4741332"/>
          </a:xfrm>
          <a:prstGeom prst="rect">
            <a:avLst/>
          </a:prstGeom>
          <a:effectLst>
            <a:outerShdw blurRad="508000" dist="508000" dir="2700000" sx="105000" sy="105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22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634183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Вручение дипломов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2" y="606993"/>
            <a:ext cx="7114777" cy="4741332"/>
          </a:xfrm>
          <a:prstGeom prst="rect">
            <a:avLst/>
          </a:prstGeom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50"/>
          <p:cNvSpPr/>
          <p:nvPr/>
        </p:nvSpPr>
        <p:spPr>
          <a:xfrm rot="2700000">
            <a:off x="1084652" y="-853532"/>
            <a:ext cx="860158" cy="211030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extBox 1"/>
          <p:cNvSpPr txBox="1"/>
          <p:nvPr/>
        </p:nvSpPr>
        <p:spPr>
          <a:xfrm>
            <a:off x="1297698" y="866974"/>
            <a:ext cx="8680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/>
              <a:t>Сервис </a:t>
            </a:r>
            <a:r>
              <a:rPr lang="ru-RU" sz="3200" b="1" dirty="0"/>
              <a:t>на </a:t>
            </a:r>
            <a:r>
              <a:rPr lang="ru-RU" sz="3200" b="1" dirty="0" smtClean="0"/>
              <a:t>транспорте</a:t>
            </a:r>
            <a:r>
              <a:rPr lang="en-US" sz="3200" b="1" dirty="0" smtClean="0"/>
              <a:t> </a:t>
            </a:r>
            <a:r>
              <a:rPr lang="ru-RU" sz="2000" b="1" dirty="0" smtClean="0"/>
              <a:t>(на </a:t>
            </a:r>
            <a:r>
              <a:rPr lang="ru-RU" sz="2000" b="1" dirty="0"/>
              <a:t>воздушном транспорте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693128" y="964378"/>
            <a:ext cx="235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HelveticaNeueCyr" panose="02000503040000020004" pitchFamily="2" charset="-52"/>
              </a:rPr>
              <a:t>   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312264" y="3371710"/>
            <a:ext cx="8680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Земельно-имущественные отношения</a:t>
            </a:r>
            <a:endParaRPr lang="ru-RU" sz="3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317980" y="4627484"/>
            <a:ext cx="8750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Гостиничное дело</a:t>
            </a:r>
            <a:endParaRPr lang="ru-RU" sz="2400" b="1" dirty="0"/>
          </a:p>
        </p:txBody>
      </p:sp>
      <p:sp>
        <p:nvSpPr>
          <p:cNvPr id="48" name="Rectangle: Rounded Corners 50"/>
          <p:cNvSpPr/>
          <p:nvPr/>
        </p:nvSpPr>
        <p:spPr>
          <a:xfrm rot="10800000">
            <a:off x="11671911" y="-202588"/>
            <a:ext cx="333398" cy="54498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TextBox 36"/>
          <p:cNvSpPr txBox="1"/>
          <p:nvPr/>
        </p:nvSpPr>
        <p:spPr>
          <a:xfrm>
            <a:off x="1317980" y="5931327"/>
            <a:ext cx="8750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/>
              <a:t>Кинология</a:t>
            </a:r>
            <a:endParaRPr lang="ru-RU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588670" y="5873397"/>
            <a:ext cx="293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HelveticaNeueCyr" panose="02000503040000020004" pitchFamily="2" charset="-52"/>
              </a:rPr>
              <a:t>   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84" y="839767"/>
            <a:ext cx="819091" cy="8190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26" y="5792846"/>
            <a:ext cx="861738" cy="861738"/>
          </a:xfrm>
          <a:prstGeom prst="rect">
            <a:avLst/>
          </a:prstGeom>
        </p:spPr>
      </p:pic>
      <p:sp>
        <p:nvSpPr>
          <p:cNvPr id="50" name="Rectangle: Rounded Corners 50"/>
          <p:cNvSpPr/>
          <p:nvPr/>
        </p:nvSpPr>
        <p:spPr>
          <a:xfrm rot="10800000">
            <a:off x="113831" y="1645198"/>
            <a:ext cx="333398" cy="54498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2" name="Freeform 97"/>
          <p:cNvSpPr>
            <a:spLocks noChangeArrowheads="1"/>
          </p:cNvSpPr>
          <p:nvPr/>
        </p:nvSpPr>
        <p:spPr bwMode="auto">
          <a:xfrm>
            <a:off x="893382" y="2157823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54" name="Freeform 97"/>
          <p:cNvSpPr>
            <a:spLocks noChangeArrowheads="1"/>
          </p:cNvSpPr>
          <p:nvPr/>
        </p:nvSpPr>
        <p:spPr bwMode="auto">
          <a:xfrm>
            <a:off x="884670" y="4693986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84" y="1995457"/>
            <a:ext cx="899676" cy="899676"/>
          </a:xfrm>
          <a:prstGeom prst="rect">
            <a:avLst/>
          </a:prstGeom>
        </p:spPr>
      </p:pic>
      <p:sp>
        <p:nvSpPr>
          <p:cNvPr id="29" name="Freeform 97"/>
          <p:cNvSpPr>
            <a:spLocks noChangeArrowheads="1"/>
          </p:cNvSpPr>
          <p:nvPr/>
        </p:nvSpPr>
        <p:spPr bwMode="auto">
          <a:xfrm>
            <a:off x="885181" y="3428333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740" y="4520229"/>
            <a:ext cx="846424" cy="846424"/>
          </a:xfrm>
          <a:prstGeom prst="rect">
            <a:avLst/>
          </a:prstGeom>
        </p:spPr>
      </p:pic>
      <p:sp>
        <p:nvSpPr>
          <p:cNvPr id="35" name="Freeform 107"/>
          <p:cNvSpPr>
            <a:spLocks noEditPoints="1"/>
          </p:cNvSpPr>
          <p:nvPr/>
        </p:nvSpPr>
        <p:spPr bwMode="auto">
          <a:xfrm>
            <a:off x="10411027" y="3306493"/>
            <a:ext cx="897850" cy="771832"/>
          </a:xfrm>
          <a:custGeom>
            <a:avLst/>
            <a:gdLst/>
            <a:ahLst/>
            <a:cxnLst>
              <a:cxn ang="0">
                <a:pos x="337" y="165"/>
              </a:cxn>
              <a:cxn ang="0">
                <a:pos x="170" y="0"/>
              </a:cxn>
              <a:cxn ang="0">
                <a:pos x="5" y="165"/>
              </a:cxn>
              <a:cxn ang="0">
                <a:pos x="5" y="165"/>
              </a:cxn>
              <a:cxn ang="0">
                <a:pos x="0" y="172"/>
              </a:cxn>
              <a:cxn ang="0">
                <a:pos x="0" y="181"/>
              </a:cxn>
              <a:cxn ang="0">
                <a:pos x="0" y="189"/>
              </a:cxn>
              <a:cxn ang="0">
                <a:pos x="5" y="196"/>
              </a:cxn>
              <a:cxn ang="0">
                <a:pos x="5" y="196"/>
              </a:cxn>
              <a:cxn ang="0">
                <a:pos x="13" y="201"/>
              </a:cxn>
              <a:cxn ang="0">
                <a:pos x="20" y="201"/>
              </a:cxn>
              <a:cxn ang="0">
                <a:pos x="29" y="201"/>
              </a:cxn>
              <a:cxn ang="0">
                <a:pos x="36" y="196"/>
              </a:cxn>
              <a:cxn ang="0">
                <a:pos x="42" y="189"/>
              </a:cxn>
              <a:cxn ang="0">
                <a:pos x="42" y="294"/>
              </a:cxn>
              <a:cxn ang="0">
                <a:pos x="301" y="294"/>
              </a:cxn>
              <a:cxn ang="0">
                <a:pos x="301" y="189"/>
              </a:cxn>
              <a:cxn ang="0">
                <a:pos x="306" y="196"/>
              </a:cxn>
              <a:cxn ang="0">
                <a:pos x="306" y="196"/>
              </a:cxn>
              <a:cxn ang="0">
                <a:pos x="314" y="201"/>
              </a:cxn>
              <a:cxn ang="0">
                <a:pos x="321" y="201"/>
              </a:cxn>
              <a:cxn ang="0">
                <a:pos x="321" y="201"/>
              </a:cxn>
              <a:cxn ang="0">
                <a:pos x="330" y="201"/>
              </a:cxn>
              <a:cxn ang="0">
                <a:pos x="337" y="196"/>
              </a:cxn>
              <a:cxn ang="0">
                <a:pos x="337" y="196"/>
              </a:cxn>
              <a:cxn ang="0">
                <a:pos x="341" y="189"/>
              </a:cxn>
              <a:cxn ang="0">
                <a:pos x="343" y="181"/>
              </a:cxn>
              <a:cxn ang="0">
                <a:pos x="341" y="172"/>
              </a:cxn>
              <a:cxn ang="0">
                <a:pos x="337" y="165"/>
              </a:cxn>
              <a:cxn ang="0">
                <a:pos x="337" y="165"/>
              </a:cxn>
              <a:cxn ang="0">
                <a:pos x="279" y="272"/>
              </a:cxn>
              <a:cxn ang="0">
                <a:pos x="214" y="272"/>
              </a:cxn>
              <a:cxn ang="0">
                <a:pos x="214" y="187"/>
              </a:cxn>
              <a:cxn ang="0">
                <a:pos x="129" y="187"/>
              </a:cxn>
              <a:cxn ang="0">
                <a:pos x="129" y="272"/>
              </a:cxn>
              <a:cxn ang="0">
                <a:pos x="63" y="272"/>
              </a:cxn>
              <a:cxn ang="0">
                <a:pos x="63" y="169"/>
              </a:cxn>
              <a:cxn ang="0">
                <a:pos x="170" y="60"/>
              </a:cxn>
              <a:cxn ang="0">
                <a:pos x="279" y="169"/>
              </a:cxn>
              <a:cxn ang="0">
                <a:pos x="279" y="272"/>
              </a:cxn>
            </a:cxnLst>
            <a:rect l="0" t="0" r="r" b="b"/>
            <a:pathLst>
              <a:path w="343" h="294">
                <a:moveTo>
                  <a:pt x="337" y="165"/>
                </a:moveTo>
                <a:lnTo>
                  <a:pt x="170" y="0"/>
                </a:lnTo>
                <a:lnTo>
                  <a:pt x="5" y="165"/>
                </a:lnTo>
                <a:lnTo>
                  <a:pt x="5" y="165"/>
                </a:lnTo>
                <a:lnTo>
                  <a:pt x="0" y="172"/>
                </a:lnTo>
                <a:lnTo>
                  <a:pt x="0" y="181"/>
                </a:lnTo>
                <a:lnTo>
                  <a:pt x="0" y="189"/>
                </a:lnTo>
                <a:lnTo>
                  <a:pt x="5" y="196"/>
                </a:lnTo>
                <a:lnTo>
                  <a:pt x="5" y="196"/>
                </a:lnTo>
                <a:lnTo>
                  <a:pt x="13" y="201"/>
                </a:lnTo>
                <a:lnTo>
                  <a:pt x="20" y="201"/>
                </a:lnTo>
                <a:lnTo>
                  <a:pt x="29" y="201"/>
                </a:lnTo>
                <a:lnTo>
                  <a:pt x="36" y="196"/>
                </a:lnTo>
                <a:lnTo>
                  <a:pt x="42" y="189"/>
                </a:lnTo>
                <a:lnTo>
                  <a:pt x="42" y="294"/>
                </a:lnTo>
                <a:lnTo>
                  <a:pt x="301" y="294"/>
                </a:lnTo>
                <a:lnTo>
                  <a:pt x="301" y="189"/>
                </a:lnTo>
                <a:lnTo>
                  <a:pt x="306" y="196"/>
                </a:lnTo>
                <a:lnTo>
                  <a:pt x="306" y="196"/>
                </a:lnTo>
                <a:lnTo>
                  <a:pt x="314" y="201"/>
                </a:lnTo>
                <a:lnTo>
                  <a:pt x="321" y="201"/>
                </a:lnTo>
                <a:lnTo>
                  <a:pt x="321" y="201"/>
                </a:lnTo>
                <a:lnTo>
                  <a:pt x="330" y="201"/>
                </a:lnTo>
                <a:lnTo>
                  <a:pt x="337" y="196"/>
                </a:lnTo>
                <a:lnTo>
                  <a:pt x="337" y="196"/>
                </a:lnTo>
                <a:lnTo>
                  <a:pt x="341" y="189"/>
                </a:lnTo>
                <a:lnTo>
                  <a:pt x="343" y="181"/>
                </a:lnTo>
                <a:lnTo>
                  <a:pt x="341" y="172"/>
                </a:lnTo>
                <a:lnTo>
                  <a:pt x="337" y="165"/>
                </a:lnTo>
                <a:lnTo>
                  <a:pt x="337" y="165"/>
                </a:lnTo>
                <a:close/>
                <a:moveTo>
                  <a:pt x="279" y="272"/>
                </a:moveTo>
                <a:lnTo>
                  <a:pt x="214" y="272"/>
                </a:lnTo>
                <a:lnTo>
                  <a:pt x="214" y="187"/>
                </a:lnTo>
                <a:lnTo>
                  <a:pt x="129" y="187"/>
                </a:lnTo>
                <a:lnTo>
                  <a:pt x="129" y="272"/>
                </a:lnTo>
                <a:lnTo>
                  <a:pt x="63" y="272"/>
                </a:lnTo>
                <a:lnTo>
                  <a:pt x="63" y="169"/>
                </a:lnTo>
                <a:lnTo>
                  <a:pt x="170" y="60"/>
                </a:lnTo>
                <a:lnTo>
                  <a:pt x="279" y="169"/>
                </a:lnTo>
                <a:lnTo>
                  <a:pt x="279" y="27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21" name="Freeform 97"/>
          <p:cNvSpPr>
            <a:spLocks noChangeArrowheads="1"/>
          </p:cNvSpPr>
          <p:nvPr/>
        </p:nvSpPr>
        <p:spPr bwMode="auto">
          <a:xfrm>
            <a:off x="878816" y="870986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2" name="Freeform 97"/>
          <p:cNvSpPr>
            <a:spLocks noChangeArrowheads="1"/>
          </p:cNvSpPr>
          <p:nvPr/>
        </p:nvSpPr>
        <p:spPr bwMode="auto">
          <a:xfrm>
            <a:off x="893382" y="5959639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97697" y="1906686"/>
            <a:ext cx="86658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Организация перевозок и </a:t>
            </a:r>
            <a:r>
              <a:rPr lang="ru-RU" sz="3200" b="1" dirty="0" smtClean="0"/>
              <a:t>управление</a:t>
            </a:r>
            <a:r>
              <a:rPr lang="en-US" sz="3200" b="1" dirty="0" smtClean="0"/>
              <a:t> </a:t>
            </a:r>
            <a:r>
              <a:rPr lang="ru-RU" sz="3200" b="1" dirty="0" smtClean="0"/>
              <a:t>на </a:t>
            </a:r>
            <a:r>
              <a:rPr lang="ru-RU" sz="3200" b="1" dirty="0"/>
              <a:t>транспорте   </a:t>
            </a:r>
          </a:p>
        </p:txBody>
      </p:sp>
    </p:spTree>
    <p:extLst>
      <p:ext uri="{BB962C8B-B14F-4D97-AF65-F5344CB8AC3E}">
        <p14:creationId xmlns:p14="http://schemas.microsoft.com/office/powerpoint/2010/main" val="10596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634183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Марафон в поддержку закона о светоотражающих элементах одежды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1" y="606994"/>
            <a:ext cx="7114777" cy="4736981"/>
          </a:xfrm>
          <a:prstGeom prst="rect">
            <a:avLst/>
          </a:prstGeom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43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1" y="606993"/>
            <a:ext cx="7139888" cy="4741332"/>
          </a:xfrm>
          <a:prstGeom prst="rect">
            <a:avLst/>
          </a:prstGeom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</p:spPr>
      </p:pic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634183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Студенты на мероприятии ко Дню Победы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9" y="164617"/>
            <a:ext cx="2816819" cy="2918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152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634183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Поездка в Крым студентов ДИНО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2" y="606995"/>
            <a:ext cx="7114777" cy="4741332"/>
          </a:xfrm>
          <a:prstGeom prst="rect">
            <a:avLst/>
          </a:prstGeom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652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634183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Одно из Крымских мероприятий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017" y="606995"/>
            <a:ext cx="7139888" cy="474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2" y="606995"/>
            <a:ext cx="7114777" cy="4741332"/>
          </a:xfrm>
          <a:prstGeom prst="rect">
            <a:avLst/>
          </a:prstGeom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</p:spPr>
      </p:pic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634183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Акция у корпуса на ДЗФС</a:t>
            </a:r>
          </a:p>
        </p:txBody>
      </p:sp>
    </p:spTree>
    <p:extLst>
      <p:ext uri="{BB962C8B-B14F-4D97-AF65-F5344CB8AC3E}">
        <p14:creationId xmlns:p14="http://schemas.microsoft.com/office/powerpoint/2010/main" val="323426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718247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Наши студенты на Дмитровском фестивале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66" y="1322282"/>
            <a:ext cx="8480269" cy="4207008"/>
          </a:xfrm>
          <a:prstGeom prst="rect">
            <a:avLst/>
          </a:prstGeom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</p:spPr>
      </p:pic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634183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Вручение директором студенческих билетов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2" y="606996"/>
            <a:ext cx="4763991" cy="4741332"/>
          </a:xfrm>
          <a:prstGeom prst="rect">
            <a:avLst/>
          </a:prstGeom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840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634183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Конкурс «Мисс ДИНО»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2" y="611130"/>
            <a:ext cx="3882926" cy="473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634183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Мероприятие «Студенческая весна»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1" y="606995"/>
            <a:ext cx="7124372" cy="4741332"/>
          </a:xfrm>
          <a:prstGeom prst="rect">
            <a:avLst/>
          </a:prstGeom>
          <a:effectLst>
            <a:outerShdw blurRad="508000" dist="381000" dir="2700000" sx="105000" sy="105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82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66" y="1322282"/>
            <a:ext cx="8489863" cy="4207008"/>
          </a:xfrm>
          <a:prstGeom prst="rect">
            <a:avLst/>
          </a:prstGeom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718247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Мероприятие «Студенческая весна»</a:t>
            </a:r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0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50"/>
          <p:cNvSpPr/>
          <p:nvPr/>
        </p:nvSpPr>
        <p:spPr>
          <a:xfrm rot="2700000">
            <a:off x="2210179" y="-1163584"/>
            <a:ext cx="860158" cy="211030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extBox 2"/>
          <p:cNvSpPr txBox="1"/>
          <p:nvPr/>
        </p:nvSpPr>
        <p:spPr>
          <a:xfrm>
            <a:off x="5699306" y="964378"/>
            <a:ext cx="235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HelveticaNeueCyr" panose="02000503040000020004" pitchFamily="2" charset="-52"/>
              </a:rPr>
              <a:t>   </a:t>
            </a:r>
            <a:endParaRPr lang="ru-RU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2169993" y="1242646"/>
            <a:ext cx="8835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/>
              <a:t>Экономика и бухгалтерский учет</a:t>
            </a:r>
          </a:p>
          <a:p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Стоимость обучения на очной договорной форме обучения </a:t>
            </a:r>
          </a:p>
          <a:p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2019 г. – 30500 руб. за семестр</a:t>
            </a:r>
            <a:endParaRPr lang="id-ID" sz="2000" dirty="0">
              <a:solidFill>
                <a:srgbClr val="002060"/>
              </a:solidFill>
            </a:endParaRPr>
          </a:p>
          <a:p>
            <a:pPr lvl="0"/>
            <a:endParaRPr lang="ru-RU" sz="3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1978925" y="4353638"/>
            <a:ext cx="919288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/>
              <a:t>   </a:t>
            </a:r>
            <a:endParaRPr lang="ru-RU" b="1" dirty="0" smtClean="0"/>
          </a:p>
          <a:p>
            <a:pPr lvl="0"/>
            <a:r>
              <a:rPr lang="ru-RU" sz="3200" b="1" dirty="0" smtClean="0"/>
              <a:t>Физическая культура</a:t>
            </a:r>
          </a:p>
          <a:p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Стоимость обучения на очной договорной форме обучения </a:t>
            </a:r>
            <a:endParaRPr lang="ru-RU" alt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 г. –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47500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руб. за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семестр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sp>
        <p:nvSpPr>
          <p:cNvPr id="48" name="Rectangle: Rounded Corners 50"/>
          <p:cNvSpPr/>
          <p:nvPr/>
        </p:nvSpPr>
        <p:spPr>
          <a:xfrm rot="10800000">
            <a:off x="11005108" y="1343492"/>
            <a:ext cx="333398" cy="54498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TextBox 37"/>
          <p:cNvSpPr txBox="1"/>
          <p:nvPr/>
        </p:nvSpPr>
        <p:spPr>
          <a:xfrm>
            <a:off x="2789220" y="6270139"/>
            <a:ext cx="222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HelveticaNeueCyr" panose="02000503040000020004" pitchFamily="2" charset="-52"/>
              </a:rPr>
              <a:t>   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932" y="4695859"/>
            <a:ext cx="611114" cy="611114"/>
          </a:xfrm>
          <a:prstGeom prst="rect">
            <a:avLst/>
          </a:prstGeom>
        </p:spPr>
      </p:pic>
      <p:sp>
        <p:nvSpPr>
          <p:cNvPr id="50" name="Rectangle: Rounded Corners 50"/>
          <p:cNvSpPr/>
          <p:nvPr/>
        </p:nvSpPr>
        <p:spPr>
          <a:xfrm rot="10800000">
            <a:off x="614149" y="1367670"/>
            <a:ext cx="709410" cy="5120129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3" name="Freeform 97"/>
          <p:cNvSpPr>
            <a:spLocks noChangeArrowheads="1"/>
          </p:cNvSpPr>
          <p:nvPr/>
        </p:nvSpPr>
        <p:spPr bwMode="auto">
          <a:xfrm>
            <a:off x="1323560" y="1439431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54" name="Freeform 97"/>
          <p:cNvSpPr>
            <a:spLocks noChangeArrowheads="1"/>
          </p:cNvSpPr>
          <p:nvPr/>
        </p:nvSpPr>
        <p:spPr bwMode="auto">
          <a:xfrm>
            <a:off x="1348834" y="2977488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55" name="Freeform 97"/>
          <p:cNvSpPr>
            <a:spLocks noChangeArrowheads="1"/>
          </p:cNvSpPr>
          <p:nvPr/>
        </p:nvSpPr>
        <p:spPr bwMode="auto">
          <a:xfrm>
            <a:off x="1380601" y="4938411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556" y="1676895"/>
            <a:ext cx="581376" cy="581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961" y="2957019"/>
            <a:ext cx="569090" cy="569090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820615" y="334108"/>
            <a:ext cx="10117016" cy="908538"/>
          </a:xfrm>
          <a:prstGeom prst="roundRect">
            <a:avLst>
              <a:gd name="adj" fmla="val 32705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1C3158"/>
                </a:solidFill>
              </a:rPr>
              <a:t>Форма обучения: очная </a:t>
            </a:r>
            <a:r>
              <a:rPr lang="ru-RU" sz="3200" b="1" dirty="0" smtClean="0">
                <a:solidFill>
                  <a:srgbClr val="1C3158"/>
                </a:solidFill>
              </a:rPr>
              <a:t>договорная </a:t>
            </a:r>
            <a:r>
              <a:rPr lang="ru-RU" sz="2400" b="1" dirty="0" smtClean="0">
                <a:solidFill>
                  <a:srgbClr val="1C3158"/>
                </a:solidFill>
              </a:rPr>
              <a:t>– </a:t>
            </a:r>
            <a:r>
              <a:rPr lang="ru-RU" sz="2400" b="1" dirty="0">
                <a:solidFill>
                  <a:srgbClr val="1C3158"/>
                </a:solidFill>
              </a:rPr>
              <a:t>на базе 9 классов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69993" y="2715904"/>
            <a:ext cx="900181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Право </a:t>
            </a:r>
            <a:r>
              <a:rPr lang="ru-RU" sz="3200" b="1" dirty="0"/>
              <a:t>и организация социального </a:t>
            </a:r>
            <a:r>
              <a:rPr lang="ru-RU" sz="3200" b="1" dirty="0" smtClean="0"/>
              <a:t>обеспечения</a:t>
            </a:r>
          </a:p>
          <a:p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Стоимость обучения на очной договорной форме обучения </a:t>
            </a:r>
          </a:p>
          <a:p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2019 г. –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42500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руб. за семестр</a:t>
            </a:r>
            <a:endParaRPr lang="id-ID" sz="2000" dirty="0">
              <a:solidFill>
                <a:srgbClr val="002060"/>
              </a:solidFill>
            </a:endParaRPr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81253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5400000">
            <a:off x="-1399279" y="2923279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6200000">
            <a:off x="6739706" y="2929706"/>
            <a:ext cx="6851573" cy="1005017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538611" y="5634183"/>
            <a:ext cx="7114778" cy="675503"/>
          </a:xfrm>
          <a:prstGeom prst="round2Diag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Студенты после соревнований у корпуса на улице Космонавтов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11" y="606995"/>
            <a:ext cx="7114778" cy="474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2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50"/>
          <p:cNvSpPr/>
          <p:nvPr/>
        </p:nvSpPr>
        <p:spPr>
          <a:xfrm rot="2700000">
            <a:off x="4506335" y="-1746382"/>
            <a:ext cx="1135736" cy="349276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: Rounded Corners 50"/>
          <p:cNvSpPr/>
          <p:nvPr/>
        </p:nvSpPr>
        <p:spPr>
          <a:xfrm rot="2700000">
            <a:off x="8926161" y="907144"/>
            <a:ext cx="801250" cy="603088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: Rounded Corners 50"/>
          <p:cNvSpPr/>
          <p:nvPr/>
        </p:nvSpPr>
        <p:spPr>
          <a:xfrm>
            <a:off x="457200" y="202020"/>
            <a:ext cx="11578281" cy="5890437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US" sz="8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8000" b="1" dirty="0" smtClean="0">
                <a:solidFill>
                  <a:schemeClr val="accent5">
                    <a:lumMod val="50000"/>
                  </a:schemeClr>
                </a:solidFill>
              </a:rPr>
              <a:t>Ждём </a:t>
            </a:r>
            <a:r>
              <a:rPr lang="ru-RU" sz="8000" b="1" dirty="0">
                <a:solidFill>
                  <a:schemeClr val="accent5">
                    <a:lumMod val="50000"/>
                  </a:schemeClr>
                </a:solidFill>
              </a:rPr>
              <a:t>вас в ДИНО</a:t>
            </a: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endParaRPr lang="en-US" sz="2400" b="1" dirty="0">
              <a:solidFill>
                <a:srgbClr val="002060"/>
              </a:solidFill>
            </a:endParaRP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Дмитров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мкр</a:t>
            </a:r>
            <a:r>
              <a:rPr lang="ru-RU" sz="2400" b="1" dirty="0">
                <a:solidFill>
                  <a:srgbClr val="002060"/>
                </a:solidFill>
              </a:rPr>
              <a:t>-н ДЗФС, д. 23,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Дмитров, ул. Космонавтов, д. 33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Тел.</a:t>
            </a:r>
            <a:r>
              <a:rPr lang="en-US" sz="2400" b="1" dirty="0">
                <a:solidFill>
                  <a:srgbClr val="002060"/>
                </a:solidFill>
              </a:rPr>
              <a:t> </a:t>
            </a:r>
            <a:r>
              <a:rPr lang="ru-RU" sz="2400" b="1" dirty="0">
                <a:solidFill>
                  <a:srgbClr val="002060"/>
                </a:solidFill>
              </a:rPr>
              <a:t>8-963-785-09-22,</a:t>
            </a:r>
            <a:r>
              <a:rPr lang="en-US" sz="2400" b="1" dirty="0">
                <a:solidFill>
                  <a:srgbClr val="002060"/>
                </a:solidFill>
              </a:rPr>
              <a:t> 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b="1" u="sng" dirty="0">
                <a:solidFill>
                  <a:srgbClr val="002060"/>
                </a:solidFill>
                <a:hlinkClick r:id="rId3"/>
              </a:rPr>
              <a:t>www.dmitrov-dubna.ru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E-mail:  </a:t>
            </a:r>
            <a:r>
              <a:rPr lang="en-US" sz="2400" b="1" u="sng" dirty="0">
                <a:solidFill>
                  <a:srgbClr val="002060"/>
                </a:solidFill>
                <a:hlinkClick r:id="rId4"/>
              </a:rPr>
              <a:t>priem-dino@mail.ru</a:t>
            </a:r>
            <a:r>
              <a:rPr lang="en-US" sz="2400" b="1" dirty="0">
                <a:solidFill>
                  <a:srgbClr val="002060"/>
                </a:solidFill>
              </a:rPr>
              <a:t>  </a:t>
            </a:r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 err="1">
                <a:solidFill>
                  <a:srgbClr val="002060"/>
                </a:solidFill>
              </a:rPr>
              <a:t>Вконтакте</a:t>
            </a:r>
            <a:r>
              <a:rPr lang="en-US" sz="2400" b="1" dirty="0">
                <a:solidFill>
                  <a:srgbClr val="002060"/>
                </a:solidFill>
              </a:rPr>
              <a:t> </a:t>
            </a:r>
            <a:r>
              <a:rPr lang="en-US" sz="2400" b="1" dirty="0">
                <a:solidFill>
                  <a:srgbClr val="0070C0"/>
                </a:solidFill>
              </a:rPr>
              <a:t>vk.com/</a:t>
            </a:r>
            <a:r>
              <a:rPr lang="en-US" sz="2400" b="1" dirty="0" err="1">
                <a:solidFill>
                  <a:srgbClr val="0070C0"/>
                </a:solidFill>
              </a:rPr>
              <a:t>abiturient_dino</a:t>
            </a:r>
            <a:r>
              <a:rPr lang="en-US" sz="2400" b="1" dirty="0">
                <a:solidFill>
                  <a:srgbClr val="0070C0"/>
                </a:solidFill>
              </a:rPr>
              <a:t>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endParaRPr lang="ru-RU" sz="2400" dirty="0">
              <a:solidFill>
                <a:srgbClr val="0070C0"/>
              </a:solidFill>
            </a:endParaRPr>
          </a:p>
          <a:p>
            <a:pPr algn="ctr"/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8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id-ID" sz="8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: Rounded Corners 50"/>
          <p:cNvSpPr/>
          <p:nvPr/>
        </p:nvSpPr>
        <p:spPr>
          <a:xfrm rot="2700000">
            <a:off x="788771" y="-454220"/>
            <a:ext cx="1277456" cy="364745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: Rounded Corners 50"/>
          <p:cNvSpPr/>
          <p:nvPr/>
        </p:nvSpPr>
        <p:spPr>
          <a:xfrm rot="2700000">
            <a:off x="574476" y="4061234"/>
            <a:ext cx="1088694" cy="168157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0" name="Rectangle: Rounded Corners 50"/>
          <p:cNvSpPr/>
          <p:nvPr/>
        </p:nvSpPr>
        <p:spPr>
          <a:xfrm rot="2700000">
            <a:off x="1410678" y="3396337"/>
            <a:ext cx="977817" cy="145563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Рисунок 8" descr="C:\Users\User\Downloads\dino — logo_new4 полное название (1)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941" y="2000947"/>
            <a:ext cx="2933205" cy="3467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14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50"/>
          <p:cNvSpPr/>
          <p:nvPr/>
        </p:nvSpPr>
        <p:spPr>
          <a:xfrm rot="2700000">
            <a:off x="10383906" y="1255810"/>
            <a:ext cx="1213079" cy="160682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" name="Rectangle: Rounded Corners 50"/>
          <p:cNvSpPr/>
          <p:nvPr/>
        </p:nvSpPr>
        <p:spPr>
          <a:xfrm rot="10800000">
            <a:off x="10118476" y="206187"/>
            <a:ext cx="1182569" cy="6260049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TextBox 36"/>
          <p:cNvSpPr txBox="1"/>
          <p:nvPr/>
        </p:nvSpPr>
        <p:spPr>
          <a:xfrm>
            <a:off x="1064742" y="1736059"/>
            <a:ext cx="8693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/>
              <a:t>  </a:t>
            </a:r>
            <a:endParaRPr lang="ru-RU" sz="3600" b="1" dirty="0" smtClean="0"/>
          </a:p>
          <a:p>
            <a:pPr lvl="0"/>
            <a:r>
              <a:rPr lang="ru-RU" sz="3600" b="1" dirty="0" smtClean="0"/>
              <a:t>Экономика </a:t>
            </a:r>
            <a:r>
              <a:rPr lang="ru-RU" sz="3600" b="1" dirty="0"/>
              <a:t>и бухгалтерский учет</a:t>
            </a:r>
          </a:p>
        </p:txBody>
      </p:sp>
      <p:sp>
        <p:nvSpPr>
          <p:cNvPr id="45" name="Rectangle: Rounded Corners 50"/>
          <p:cNvSpPr/>
          <p:nvPr/>
        </p:nvSpPr>
        <p:spPr>
          <a:xfrm>
            <a:off x="657512" y="3575713"/>
            <a:ext cx="9335945" cy="2078487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Стоимость обучения на очной договорной форме обучения </a:t>
            </a:r>
            <a:endParaRPr lang="ru-RU" alt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2019 </a:t>
            </a: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30500 </a:t>
            </a: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руб. за семестр</a:t>
            </a:r>
            <a:endParaRPr lang="id-ID" sz="2400" dirty="0">
              <a:solidFill>
                <a:srgbClr val="002060"/>
              </a:solidFill>
            </a:endParaRPr>
          </a:p>
        </p:txBody>
      </p:sp>
      <p:sp>
        <p:nvSpPr>
          <p:cNvPr id="50" name="Rectangle: Rounded Corners 50"/>
          <p:cNvSpPr/>
          <p:nvPr/>
        </p:nvSpPr>
        <p:spPr>
          <a:xfrm>
            <a:off x="521033" y="2084932"/>
            <a:ext cx="9335945" cy="115643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4" name="Freeform 97"/>
          <p:cNvSpPr>
            <a:spLocks noChangeArrowheads="1"/>
          </p:cNvSpPr>
          <p:nvPr/>
        </p:nvSpPr>
        <p:spPr bwMode="auto">
          <a:xfrm>
            <a:off x="657512" y="2431147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582" y="1699361"/>
            <a:ext cx="719726" cy="719726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657512" y="253546"/>
            <a:ext cx="9881533" cy="1135982"/>
          </a:xfrm>
          <a:prstGeom prst="roundRect">
            <a:avLst>
              <a:gd name="adj" fmla="val 32705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Форма обучения: очная договорная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на базе 11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107201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50"/>
          <p:cNvSpPr/>
          <p:nvPr/>
        </p:nvSpPr>
        <p:spPr>
          <a:xfrm rot="2700000">
            <a:off x="10508924" y="788872"/>
            <a:ext cx="1213079" cy="160682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" name="Rectangle: Rounded Corners 50"/>
          <p:cNvSpPr/>
          <p:nvPr/>
        </p:nvSpPr>
        <p:spPr>
          <a:xfrm>
            <a:off x="448072" y="2947915"/>
            <a:ext cx="11329945" cy="3343703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>
                <a:solidFill>
                  <a:schemeClr val="tx1"/>
                </a:solidFill>
              </a:rPr>
              <a:t>При поступлении на обучение по специальностям  </a:t>
            </a:r>
            <a:r>
              <a:rPr lang="ru-RU" sz="2200" b="1" dirty="0">
                <a:solidFill>
                  <a:schemeClr val="tx1"/>
                </a:solidFill>
              </a:rPr>
              <a:t>«Физическая культура», «Сервис на транспорте (по видам транспорта)», «Гостиничное дело»   </a:t>
            </a:r>
            <a:r>
              <a:rPr lang="ru-RU" sz="2200" dirty="0">
                <a:solidFill>
                  <a:schemeClr val="tx1"/>
                </a:solidFill>
              </a:rPr>
              <a:t>(согласно </a:t>
            </a:r>
            <a:r>
              <a:rPr lang="ru-RU" sz="2200" dirty="0" smtClean="0">
                <a:solidFill>
                  <a:schemeClr val="tx1"/>
                </a:solidFill>
              </a:rPr>
              <a:t>Постановлению </a:t>
            </a:r>
            <a:r>
              <a:rPr lang="ru-RU" sz="2200" dirty="0">
                <a:solidFill>
                  <a:schemeClr val="tx1"/>
                </a:solidFill>
              </a:rPr>
              <a:t>Правительства РФ  от 14 августа 2013 г. № 697), </a:t>
            </a:r>
            <a:r>
              <a:rPr lang="ru-RU" sz="2200" dirty="0" smtClean="0">
                <a:solidFill>
                  <a:schemeClr val="tx1"/>
                </a:solidFill>
              </a:rPr>
              <a:t>поступающие представляют </a:t>
            </a:r>
            <a:r>
              <a:rPr lang="ru-RU" sz="2200" dirty="0">
                <a:solidFill>
                  <a:schemeClr val="tx1"/>
                </a:solidFill>
              </a:rPr>
              <a:t>медицинскую </a:t>
            </a:r>
            <a:r>
              <a:rPr lang="ru-RU" sz="2200" dirty="0" smtClean="0">
                <a:solidFill>
                  <a:schemeClr val="tx1"/>
                </a:solidFill>
              </a:rPr>
              <a:t>справку, содержащую </a:t>
            </a:r>
            <a:r>
              <a:rPr lang="ru-RU" sz="2200" dirty="0">
                <a:solidFill>
                  <a:schemeClr val="tx1"/>
                </a:solidFill>
              </a:rPr>
              <a:t>заключения следующих специалистов и результаты исследований: </a:t>
            </a:r>
          </a:p>
          <a:p>
            <a:r>
              <a:rPr lang="ru-RU" sz="2200" b="1" dirty="0">
                <a:solidFill>
                  <a:schemeClr val="tx1"/>
                </a:solidFill>
              </a:rPr>
              <a:t>Специалисты</a:t>
            </a:r>
            <a:r>
              <a:rPr lang="ru-RU" sz="2200" dirty="0">
                <a:solidFill>
                  <a:schemeClr val="tx1"/>
                </a:solidFill>
              </a:rPr>
              <a:t> - </a:t>
            </a:r>
            <a:r>
              <a:rPr lang="ru-RU" sz="2200" dirty="0" err="1">
                <a:solidFill>
                  <a:schemeClr val="tx1"/>
                </a:solidFill>
              </a:rPr>
              <a:t>дерматовенеролог</a:t>
            </a:r>
            <a:r>
              <a:rPr lang="ru-RU" sz="2200" dirty="0">
                <a:solidFill>
                  <a:schemeClr val="tx1"/>
                </a:solidFill>
              </a:rPr>
              <a:t>,  </a:t>
            </a:r>
            <a:r>
              <a:rPr lang="ru-RU" sz="2200" dirty="0" err="1">
                <a:solidFill>
                  <a:schemeClr val="tx1"/>
                </a:solidFill>
              </a:rPr>
              <a:t>оториноларинголог</a:t>
            </a:r>
            <a:r>
              <a:rPr lang="ru-RU" sz="2200" dirty="0">
                <a:solidFill>
                  <a:schemeClr val="tx1"/>
                </a:solidFill>
              </a:rPr>
              <a:t>, стоматолог, инфекционист.  </a:t>
            </a:r>
          </a:p>
          <a:p>
            <a:r>
              <a:rPr lang="ru-RU" sz="2200" b="1" dirty="0">
                <a:solidFill>
                  <a:schemeClr val="tx1"/>
                </a:solidFill>
              </a:rPr>
              <a:t>Результаты исследований</a:t>
            </a:r>
            <a:r>
              <a:rPr lang="ru-RU" sz="2200" dirty="0">
                <a:solidFill>
                  <a:schemeClr val="tx1"/>
                </a:solidFill>
              </a:rPr>
              <a:t>: рентгенография грудной клетки, исследование крови на сифилис,  исследование на </a:t>
            </a:r>
            <a:r>
              <a:rPr lang="ru-RU" sz="2200" dirty="0" smtClean="0">
                <a:solidFill>
                  <a:schemeClr val="tx1"/>
                </a:solidFill>
              </a:rPr>
              <a:t>гельминтозы (</a:t>
            </a:r>
            <a:r>
              <a:rPr lang="ru-RU" sz="2200" dirty="0">
                <a:solidFill>
                  <a:schemeClr val="tx1"/>
                </a:solidFill>
              </a:rPr>
              <a:t>приказ Министерства здравоохранения  и социального развития РФ от 12 апреля 2011 г. № </a:t>
            </a:r>
            <a:r>
              <a:rPr lang="ru-RU" sz="2200" dirty="0" smtClean="0">
                <a:solidFill>
                  <a:schemeClr val="tx1"/>
                </a:solidFill>
              </a:rPr>
              <a:t>302н).  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64743" y="1736059"/>
            <a:ext cx="7062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/>
              <a:t>  </a:t>
            </a:r>
          </a:p>
        </p:txBody>
      </p:sp>
      <p:sp>
        <p:nvSpPr>
          <p:cNvPr id="45" name="Rectangle: Rounded Corners 50"/>
          <p:cNvSpPr/>
          <p:nvPr/>
        </p:nvSpPr>
        <p:spPr>
          <a:xfrm>
            <a:off x="448071" y="1828801"/>
            <a:ext cx="11329946" cy="96899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400" dirty="0">
                <a:solidFill>
                  <a:srgbClr val="002060"/>
                </a:solidFill>
                <a:latin typeface="Georgia" pitchFamily="18" charset="0"/>
              </a:rPr>
              <a:t>На специальность «Физическая культура» - </a:t>
            </a: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проводится зачет </a:t>
            </a:r>
            <a:r>
              <a:rPr lang="ru-RU" sz="2400" dirty="0">
                <a:solidFill>
                  <a:srgbClr val="002060"/>
                </a:solidFill>
                <a:latin typeface="Georgia" pitchFamily="18" charset="0"/>
              </a:rPr>
              <a:t>по общей физической подготовке,  </a:t>
            </a: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необходима справка </a:t>
            </a:r>
            <a:r>
              <a:rPr lang="ru-RU" sz="2400" dirty="0">
                <a:solidFill>
                  <a:srgbClr val="002060"/>
                </a:solidFill>
                <a:latin typeface="Georgia" pitchFamily="18" charset="0"/>
              </a:rPr>
              <a:t>от спортивного </a:t>
            </a: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врача.</a:t>
            </a:r>
            <a:endParaRPr lang="ru-RU" sz="2400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0" name="Rectangle: Rounded Corners 50"/>
          <p:cNvSpPr/>
          <p:nvPr/>
        </p:nvSpPr>
        <p:spPr>
          <a:xfrm>
            <a:off x="140677" y="984739"/>
            <a:ext cx="10614923" cy="751320"/>
          </a:xfrm>
          <a:prstGeom prst="roundRect">
            <a:avLst>
              <a:gd name="adj" fmla="val 48771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Arial" charset="0"/>
              </a:rPr>
              <a:t>На все специальности СПО приём  - по среднему баллу аттестата</a:t>
            </a:r>
            <a:r>
              <a:rPr lang="ru-RU" dirty="0" smtClean="0">
                <a:solidFill>
                  <a:srgbClr val="002060"/>
                </a:solidFill>
                <a:latin typeface="Arial" charset="0"/>
              </a:rPr>
              <a:t>.</a:t>
            </a:r>
            <a:endParaRPr lang="ru-RU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4" name="Freeform 97"/>
          <p:cNvSpPr>
            <a:spLocks noChangeArrowheads="1"/>
          </p:cNvSpPr>
          <p:nvPr/>
        </p:nvSpPr>
        <p:spPr bwMode="auto">
          <a:xfrm>
            <a:off x="238630" y="273465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600" y="1232423"/>
            <a:ext cx="719726" cy="719726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657512" y="253546"/>
            <a:ext cx="9881533" cy="567991"/>
          </a:xfrm>
          <a:prstGeom prst="roundRect">
            <a:avLst>
              <a:gd name="adj" fmla="val 32705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Условия поступления на СПО: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0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50"/>
          <p:cNvSpPr/>
          <p:nvPr/>
        </p:nvSpPr>
        <p:spPr>
          <a:xfrm rot="2700000">
            <a:off x="8551773" y="1429589"/>
            <a:ext cx="1213079" cy="1606828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" name="Rectangle: Rounded Corners 50"/>
          <p:cNvSpPr/>
          <p:nvPr/>
        </p:nvSpPr>
        <p:spPr>
          <a:xfrm rot="10800000">
            <a:off x="10118477" y="206188"/>
            <a:ext cx="333398" cy="6260049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TextBox 36"/>
          <p:cNvSpPr txBox="1"/>
          <p:nvPr/>
        </p:nvSpPr>
        <p:spPr>
          <a:xfrm>
            <a:off x="703231" y="1236015"/>
            <a:ext cx="1105501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 </a:t>
            </a:r>
            <a:r>
              <a:rPr lang="ru-RU" sz="2000" dirty="0" smtClean="0"/>
              <a:t>1</a:t>
            </a:r>
            <a:r>
              <a:rPr lang="ru-RU" sz="2000" dirty="0"/>
              <a:t>. </a:t>
            </a:r>
            <a:r>
              <a:rPr lang="ru-RU" sz="3200" dirty="0" smtClean="0"/>
              <a:t>Внешний </a:t>
            </a:r>
            <a:r>
              <a:rPr lang="ru-RU" sz="3200" dirty="0"/>
              <a:t>вид: </a:t>
            </a:r>
            <a:br>
              <a:rPr lang="ru-RU" sz="3200" dirty="0"/>
            </a:br>
            <a:r>
              <a:rPr lang="ru-RU" sz="2400" dirty="0"/>
              <a:t>   - привлекательный; </a:t>
            </a:r>
            <a:r>
              <a:rPr lang="ru-RU" sz="2400" dirty="0" smtClean="0"/>
              <a:t>  </a:t>
            </a:r>
            <a:r>
              <a:rPr lang="ru-RU" sz="2400" dirty="0"/>
              <a:t>   - ухоженный; </a:t>
            </a:r>
            <a:r>
              <a:rPr lang="ru-RU" sz="2400" dirty="0" smtClean="0"/>
              <a:t>   </a:t>
            </a:r>
            <a:r>
              <a:rPr lang="ru-RU" sz="2400" dirty="0"/>
              <a:t>   - без татуировок на видимых частях тела; </a:t>
            </a:r>
            <a:br>
              <a:rPr lang="ru-RU" sz="2400" dirty="0"/>
            </a:br>
            <a:r>
              <a:rPr lang="ru-RU" sz="2400" dirty="0"/>
              <a:t>   - отсутствие экстраординарной прически или нестандартного цвета волос. </a:t>
            </a:r>
            <a:br>
              <a:rPr lang="ru-RU" sz="2400" dirty="0"/>
            </a:br>
            <a:r>
              <a:rPr lang="ru-RU" sz="2400" dirty="0"/>
              <a:t>   - сервисный </a:t>
            </a:r>
            <a:r>
              <a:rPr lang="ru-RU" sz="2400" dirty="0" smtClean="0"/>
              <a:t>вид.</a:t>
            </a:r>
            <a:r>
              <a:rPr lang="ru-RU" sz="2400" dirty="0"/>
              <a:t> </a:t>
            </a:r>
            <a:br>
              <a:rPr lang="ru-RU" sz="2400" dirty="0"/>
            </a:br>
            <a:r>
              <a:rPr lang="ru-RU" sz="2400" dirty="0"/>
              <a:t>2. </a:t>
            </a:r>
            <a:r>
              <a:rPr lang="ru-RU" sz="3200" dirty="0"/>
              <a:t>Речь: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   - грамотная, без "слов паразитов" </a:t>
            </a:r>
            <a:r>
              <a:rPr lang="ru-RU" sz="2400" dirty="0" smtClean="0"/>
              <a:t>,    </a:t>
            </a:r>
            <a:r>
              <a:rPr lang="ru-RU" sz="2400" dirty="0"/>
              <a:t>   - без </a:t>
            </a:r>
            <a:r>
              <a:rPr lang="ru-RU" sz="2400" dirty="0" smtClean="0"/>
              <a:t>дефектов.</a:t>
            </a:r>
            <a:r>
              <a:rPr lang="ru-RU" sz="2400" dirty="0"/>
              <a:t> </a:t>
            </a:r>
            <a:br>
              <a:rPr lang="ru-RU" sz="2400" dirty="0"/>
            </a:br>
            <a:r>
              <a:rPr lang="ru-RU" sz="2400" dirty="0" smtClean="0"/>
              <a:t>3. </a:t>
            </a:r>
            <a:r>
              <a:rPr lang="ru-RU" sz="3200" dirty="0"/>
              <a:t>Образование:</a:t>
            </a:r>
            <a:r>
              <a:rPr lang="ru-RU" sz="2400" dirty="0"/>
              <a:t> </a:t>
            </a:r>
            <a:br>
              <a:rPr lang="ru-RU" sz="2400" dirty="0"/>
            </a:br>
            <a:r>
              <a:rPr lang="ru-RU" sz="2400" dirty="0"/>
              <a:t>   - английский язык- не ниже уровня </a:t>
            </a:r>
            <a:r>
              <a:rPr lang="ru-RU" sz="2400" dirty="0" err="1"/>
              <a:t>Intermediate</a:t>
            </a:r>
            <a:r>
              <a:rPr lang="ru-RU" sz="2400" dirty="0"/>
              <a:t> </a:t>
            </a:r>
            <a:br>
              <a:rPr lang="ru-RU" sz="2400" dirty="0"/>
            </a:br>
            <a:r>
              <a:rPr lang="ru-RU" sz="2400" dirty="0"/>
              <a:t>  - наличие сертификатов "Перевозка ОГ ВТ", "Авиационная безопасность</a:t>
            </a:r>
            <a:r>
              <a:rPr lang="ru-RU" sz="2400" dirty="0" smtClean="0"/>
              <a:t>",                                                     "</a:t>
            </a:r>
            <a:r>
              <a:rPr lang="ru-RU" sz="2400" dirty="0"/>
              <a:t>Организация пассажирских перевозок</a:t>
            </a:r>
            <a:r>
              <a:rPr lang="ru-RU" sz="2400" dirty="0" smtClean="0"/>
              <a:t>".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Без </a:t>
            </a:r>
            <a:r>
              <a:rPr lang="ru-RU" sz="2400" dirty="0"/>
              <a:t>этих сертификатов </a:t>
            </a:r>
            <a:r>
              <a:rPr lang="ru-RU" sz="2400" dirty="0" smtClean="0"/>
              <a:t>не допускают к </a:t>
            </a:r>
            <a:r>
              <a:rPr lang="ru-RU" sz="2400" dirty="0"/>
              <a:t>работе. </a:t>
            </a:r>
            <a:br>
              <a:rPr lang="ru-RU" sz="2400" dirty="0"/>
            </a:br>
            <a:r>
              <a:rPr lang="ru-RU" sz="2400" dirty="0" smtClean="0"/>
              <a:t>4. </a:t>
            </a:r>
            <a:r>
              <a:rPr lang="ru-RU" sz="3200" dirty="0" err="1"/>
              <a:t>Клиенториентированность</a:t>
            </a:r>
            <a:r>
              <a:rPr lang="ru-RU" sz="3200" dirty="0"/>
              <a:t> 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  <a:p>
            <a:r>
              <a:rPr lang="ru-RU" sz="3600" dirty="0"/>
              <a:t/>
            </a:r>
            <a:br>
              <a:rPr lang="ru-RU" sz="3600" dirty="0"/>
            </a:br>
            <a:endParaRPr lang="ru-RU" sz="3600" b="1" dirty="0"/>
          </a:p>
        </p:txBody>
      </p:sp>
      <p:sp>
        <p:nvSpPr>
          <p:cNvPr id="45" name="Rectangle: Rounded Corners 50"/>
          <p:cNvSpPr/>
          <p:nvPr/>
        </p:nvSpPr>
        <p:spPr>
          <a:xfrm>
            <a:off x="657512" y="3103674"/>
            <a:ext cx="45719" cy="4571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2400" b="1" dirty="0">
              <a:solidFill>
                <a:srgbClr val="002060"/>
              </a:solidFill>
            </a:endParaRPr>
          </a:p>
        </p:txBody>
      </p:sp>
      <p:sp>
        <p:nvSpPr>
          <p:cNvPr id="50" name="Rectangle: Rounded Corners 50"/>
          <p:cNvSpPr/>
          <p:nvPr/>
        </p:nvSpPr>
        <p:spPr>
          <a:xfrm>
            <a:off x="9671538" y="6377354"/>
            <a:ext cx="321919" cy="8888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4" name="Freeform 97"/>
          <p:cNvSpPr>
            <a:spLocks noChangeArrowheads="1"/>
          </p:cNvSpPr>
          <p:nvPr/>
        </p:nvSpPr>
        <p:spPr bwMode="auto">
          <a:xfrm>
            <a:off x="181784" y="1268690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62" y="5455865"/>
            <a:ext cx="719726" cy="719726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181784" y="253546"/>
            <a:ext cx="11800949" cy="848423"/>
          </a:xfrm>
          <a:prstGeom prst="roundRect">
            <a:avLst>
              <a:gd name="adj" fmla="val 32705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 smtClean="0">
              <a:solidFill>
                <a:schemeClr val="tx1"/>
              </a:solidFill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Основные </a:t>
            </a:r>
            <a:r>
              <a:rPr lang="ru-RU" sz="2800" dirty="0">
                <a:solidFill>
                  <a:schemeClr val="tx1"/>
                </a:solidFill>
              </a:rPr>
              <a:t>требования от </a:t>
            </a:r>
            <a:r>
              <a:rPr lang="ru-RU" sz="2800" dirty="0"/>
              <a:t> </a:t>
            </a:r>
            <a:r>
              <a:rPr lang="ru-RU" sz="2800" dirty="0">
                <a:solidFill>
                  <a:schemeClr val="tx1"/>
                </a:solidFill>
              </a:rPr>
              <a:t>АО «Международный аэропорт Шереметьево»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для </a:t>
            </a:r>
            <a:r>
              <a:rPr lang="ru-RU" sz="2800" dirty="0">
                <a:solidFill>
                  <a:schemeClr val="tx1"/>
                </a:solidFill>
              </a:rPr>
              <a:t>абитуриентов, </a:t>
            </a:r>
            <a:r>
              <a:rPr lang="ru-RU" sz="2800" dirty="0" smtClean="0">
                <a:solidFill>
                  <a:schemeClr val="tx1"/>
                </a:solidFill>
              </a:rPr>
              <a:t>проступающих </a:t>
            </a:r>
            <a:r>
              <a:rPr lang="ru-RU" sz="2800" dirty="0">
                <a:solidFill>
                  <a:schemeClr val="tx1"/>
                </a:solidFill>
              </a:rPr>
              <a:t>на </a:t>
            </a:r>
            <a:r>
              <a:rPr lang="ru-RU" sz="2800" dirty="0" smtClean="0">
                <a:solidFill>
                  <a:schemeClr val="tx1"/>
                </a:solidFill>
              </a:rPr>
              <a:t>специальность Сервис на транспорте:</a:t>
            </a:r>
            <a:r>
              <a:rPr lang="ru-RU" sz="2800" dirty="0"/>
              <a:t> </a:t>
            </a:r>
            <a:br>
              <a:rPr lang="ru-RU" sz="2800" dirty="0"/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" name="Freeform 97"/>
          <p:cNvSpPr>
            <a:spLocks noChangeArrowheads="1"/>
          </p:cNvSpPr>
          <p:nvPr/>
        </p:nvSpPr>
        <p:spPr bwMode="auto">
          <a:xfrm>
            <a:off x="181784" y="2885317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11" name="Freeform 97"/>
          <p:cNvSpPr>
            <a:spLocks noChangeArrowheads="1"/>
          </p:cNvSpPr>
          <p:nvPr/>
        </p:nvSpPr>
        <p:spPr bwMode="auto">
          <a:xfrm>
            <a:off x="172499" y="3919910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12" name="Freeform 97"/>
          <p:cNvSpPr>
            <a:spLocks noChangeArrowheads="1"/>
          </p:cNvSpPr>
          <p:nvPr/>
        </p:nvSpPr>
        <p:spPr bwMode="auto">
          <a:xfrm>
            <a:off x="181784" y="5657561"/>
            <a:ext cx="418882" cy="528152"/>
          </a:xfrm>
          <a:custGeom>
            <a:avLst/>
            <a:gdLst>
              <a:gd name="T0" fmla="*/ 105579 w 249"/>
              <a:gd name="T1" fmla="*/ 62617 h 311"/>
              <a:gd name="T2" fmla="*/ 105579 w 249"/>
              <a:gd name="T3" fmla="*/ 62617 h 311"/>
              <a:gd name="T4" fmla="*/ 11878 w 249"/>
              <a:gd name="T5" fmla="*/ 3997 h 311"/>
              <a:gd name="T6" fmla="*/ 0 w 249"/>
              <a:gd name="T7" fmla="*/ 11546 h 311"/>
              <a:gd name="T8" fmla="*/ 0 w 249"/>
              <a:gd name="T9" fmla="*/ 125677 h 311"/>
              <a:gd name="T10" fmla="*/ 11878 w 249"/>
              <a:gd name="T11" fmla="*/ 133671 h 311"/>
              <a:gd name="T12" fmla="*/ 105579 w 249"/>
              <a:gd name="T13" fmla="*/ 74607 h 311"/>
              <a:gd name="T14" fmla="*/ 109098 w 249"/>
              <a:gd name="T15" fmla="*/ 66614 h 311"/>
              <a:gd name="T16" fmla="*/ 105579 w 249"/>
              <a:gd name="T17" fmla="*/ 62617 h 3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75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rot="16200000">
            <a:off x="6952249" y="1618248"/>
            <a:ext cx="6851573" cy="3627931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5400000">
            <a:off x="-1611822" y="1611820"/>
            <a:ext cx="6851573" cy="3627931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1" y="1341025"/>
            <a:ext cx="12192001" cy="2299383"/>
          </a:xfrm>
          <a:prstGeom prst="round2DiagRect">
            <a:avLst>
              <a:gd name="adj1" fmla="val 42414"/>
              <a:gd name="adj2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Дмитровский институт непрерывного образования</a:t>
            </a:r>
            <a:b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Государственного университета «Дубна»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72297" y="4249142"/>
            <a:ext cx="10799805" cy="1618258"/>
          </a:xfrm>
          <a:prstGeom prst="roundRect">
            <a:avLst>
              <a:gd name="adj" fmla="val 19376"/>
            </a:avLst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1" name="AutoShape 29"/>
          <p:cNvSpPr>
            <a:spLocks/>
          </p:cNvSpPr>
          <p:nvPr/>
        </p:nvSpPr>
        <p:spPr bwMode="auto">
          <a:xfrm rot="20685396">
            <a:off x="730594" y="3638993"/>
            <a:ext cx="1196899" cy="1084371"/>
          </a:xfrm>
          <a:custGeom>
            <a:avLst/>
            <a:gdLst>
              <a:gd name="T0" fmla="+- 0 10736 439"/>
              <a:gd name="T1" fmla="*/ T0 w 20595"/>
              <a:gd name="T2" fmla="+- 0 10869 621"/>
              <a:gd name="T3" fmla="*/ 10869 h 20497"/>
              <a:gd name="T4" fmla="+- 0 10736 439"/>
              <a:gd name="T5" fmla="*/ T4 w 20595"/>
              <a:gd name="T6" fmla="+- 0 10869 621"/>
              <a:gd name="T7" fmla="*/ 10869 h 20497"/>
              <a:gd name="T8" fmla="+- 0 10736 439"/>
              <a:gd name="T9" fmla="*/ T8 w 20595"/>
              <a:gd name="T10" fmla="+- 0 10869 621"/>
              <a:gd name="T11" fmla="*/ 10869 h 20497"/>
              <a:gd name="T12" fmla="+- 0 10736 439"/>
              <a:gd name="T13" fmla="*/ T12 w 20595"/>
              <a:gd name="T14" fmla="+- 0 10869 621"/>
              <a:gd name="T15" fmla="*/ 10869 h 2049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0595" h="20497">
                <a:moveTo>
                  <a:pt x="18898" y="1863"/>
                </a:moveTo>
                <a:cubicBezTo>
                  <a:pt x="16636" y="-621"/>
                  <a:pt x="12968" y="-621"/>
                  <a:pt x="10707" y="1863"/>
                </a:cubicBezTo>
                <a:lnTo>
                  <a:pt x="1317" y="12053"/>
                </a:lnTo>
                <a:cubicBezTo>
                  <a:pt x="-439" y="13982"/>
                  <a:pt x="-439" y="17121"/>
                  <a:pt x="1317" y="19050"/>
                </a:cubicBezTo>
                <a:cubicBezTo>
                  <a:pt x="3073" y="20979"/>
                  <a:pt x="5931" y="20979"/>
                  <a:pt x="7687" y="19050"/>
                </a:cubicBezTo>
                <a:lnTo>
                  <a:pt x="17078" y="8860"/>
                </a:lnTo>
                <a:cubicBezTo>
                  <a:pt x="18335" y="7479"/>
                  <a:pt x="18335" y="5242"/>
                  <a:pt x="17078" y="3862"/>
                </a:cubicBezTo>
                <a:cubicBezTo>
                  <a:pt x="15821" y="2482"/>
                  <a:pt x="13783" y="2482"/>
                  <a:pt x="12527" y="3862"/>
                </a:cubicBezTo>
                <a:lnTo>
                  <a:pt x="5467" y="11614"/>
                </a:lnTo>
                <a:cubicBezTo>
                  <a:pt x="5216" y="11891"/>
                  <a:pt x="5216" y="12337"/>
                  <a:pt x="5467" y="12614"/>
                </a:cubicBezTo>
                <a:cubicBezTo>
                  <a:pt x="5719" y="12890"/>
                  <a:pt x="6126" y="12890"/>
                  <a:pt x="6378" y="12614"/>
                </a:cubicBezTo>
                <a:lnTo>
                  <a:pt x="13437" y="4861"/>
                </a:lnTo>
                <a:cubicBezTo>
                  <a:pt x="14190" y="4035"/>
                  <a:pt x="15414" y="4035"/>
                  <a:pt x="16167" y="4861"/>
                </a:cubicBezTo>
                <a:cubicBezTo>
                  <a:pt x="16920" y="5688"/>
                  <a:pt x="16920" y="7034"/>
                  <a:pt x="16167" y="7860"/>
                </a:cubicBezTo>
                <a:lnTo>
                  <a:pt x="6777" y="18050"/>
                </a:lnTo>
                <a:cubicBezTo>
                  <a:pt x="5520" y="19430"/>
                  <a:pt x="3484" y="19430"/>
                  <a:pt x="2227" y="18050"/>
                </a:cubicBezTo>
                <a:cubicBezTo>
                  <a:pt x="970" y="16670"/>
                  <a:pt x="970" y="14433"/>
                  <a:pt x="2227" y="13053"/>
                </a:cubicBezTo>
                <a:lnTo>
                  <a:pt x="11525" y="2963"/>
                </a:lnTo>
                <a:cubicBezTo>
                  <a:pt x="13285" y="1030"/>
                  <a:pt x="16139" y="1030"/>
                  <a:pt x="17896" y="2963"/>
                </a:cubicBezTo>
                <a:cubicBezTo>
                  <a:pt x="19657" y="4896"/>
                  <a:pt x="19657" y="8027"/>
                  <a:pt x="17897" y="9959"/>
                </a:cubicBezTo>
                <a:lnTo>
                  <a:pt x="10929" y="17611"/>
                </a:lnTo>
                <a:cubicBezTo>
                  <a:pt x="10677" y="17888"/>
                  <a:pt x="10677" y="18334"/>
                  <a:pt x="10929" y="18610"/>
                </a:cubicBezTo>
                <a:cubicBezTo>
                  <a:pt x="11181" y="18887"/>
                  <a:pt x="11588" y="18887"/>
                  <a:pt x="11839" y="18610"/>
                </a:cubicBezTo>
                <a:lnTo>
                  <a:pt x="18898" y="10859"/>
                </a:lnTo>
                <a:cubicBezTo>
                  <a:pt x="21160" y="8375"/>
                  <a:pt x="21160" y="4347"/>
                  <a:pt x="18898" y="1863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099" y="264682"/>
            <a:ext cx="2522737" cy="2522737"/>
          </a:xfrm>
          <a:prstGeom prst="rect">
            <a:avLst/>
          </a:prstGeom>
        </p:spPr>
      </p:pic>
      <p:pic>
        <p:nvPicPr>
          <p:cNvPr id="13" name="Рисунок 12" descr="C:\Users\User\AppData\Local\Temp\Temp1_Attachments_m.shirochenko@mail.ru_2018-10-25_12-33-21.zip\dino — logo_new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19" y="51835"/>
            <a:ext cx="3470486" cy="12891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791130" y="4504273"/>
            <a:ext cx="8026556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Tx/>
              <a:buChar char="-"/>
            </a:pPr>
            <a:r>
              <a:rPr lang="ru-RU" sz="6000" dirty="0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высшее образование</a:t>
            </a:r>
          </a:p>
          <a:p>
            <a:pPr algn="ctr"/>
            <a:r>
              <a:rPr lang="ru-RU" sz="4400" dirty="0" err="1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бакалавриат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65224" y="4504273"/>
            <a:ext cx="14726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ВО</a:t>
            </a:r>
            <a:endParaRPr lang="ru-RU" sz="6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9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2649</TotalTime>
  <Words>1306</Words>
  <Application>Microsoft Office PowerPoint</Application>
  <PresentationFormat>Произвольный</PresentationFormat>
  <Paragraphs>254</Paragraphs>
  <Slides>51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Лаборатория Моделирования и прототипирования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Лаборатория Моделирования и прототипирования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</dc:creator>
  <cp:lastModifiedBy>Пользователь</cp:lastModifiedBy>
  <cp:revision>231</cp:revision>
  <dcterms:created xsi:type="dcterms:W3CDTF">2018-09-24T18:16:21Z</dcterms:created>
  <dcterms:modified xsi:type="dcterms:W3CDTF">2019-03-13T07:48:12Z</dcterms:modified>
</cp:coreProperties>
</file>